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79" r:id="rId2"/>
    <p:sldId id="297" r:id="rId3"/>
    <p:sldId id="298" r:id="rId4"/>
    <p:sldId id="318" r:id="rId5"/>
    <p:sldId id="303" r:id="rId6"/>
    <p:sldId id="304" r:id="rId7"/>
    <p:sldId id="324" r:id="rId8"/>
    <p:sldId id="325" r:id="rId9"/>
    <p:sldId id="329" r:id="rId10"/>
    <p:sldId id="320" r:id="rId11"/>
    <p:sldId id="307" r:id="rId12"/>
    <p:sldId id="327" r:id="rId13"/>
    <p:sldId id="308" r:id="rId14"/>
    <p:sldId id="321" r:id="rId15"/>
    <p:sldId id="326" r:id="rId16"/>
    <p:sldId id="328" r:id="rId17"/>
    <p:sldId id="330" r:id="rId18"/>
    <p:sldId id="322" r:id="rId19"/>
    <p:sldId id="314" r:id="rId20"/>
    <p:sldId id="331" r:id="rId21"/>
    <p:sldId id="332" r:id="rId22"/>
    <p:sldId id="323" r:id="rId23"/>
    <p:sldId id="316" r:id="rId24"/>
    <p:sldId id="31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03"/>
            <p14:sldId id="304"/>
            <p14:sldId id="324"/>
            <p14:sldId id="325"/>
            <p14:sldId id="329"/>
            <p14:sldId id="320"/>
            <p14:sldId id="307"/>
            <p14:sldId id="327"/>
            <p14:sldId id="308"/>
            <p14:sldId id="321"/>
            <p14:sldId id="326"/>
            <p14:sldId id="328"/>
            <p14:sldId id="330"/>
            <p14:sldId id="322"/>
            <p14:sldId id="314"/>
            <p14:sldId id="331"/>
            <p14:sldId id="332"/>
            <p14:sldId id="323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FEB"/>
    <a:srgbClr val="FFCD69"/>
    <a:srgbClr val="F87F08"/>
    <a:srgbClr val="0A3CF5"/>
    <a:srgbClr val="F0F5FC"/>
    <a:srgbClr val="08F1F4"/>
    <a:srgbClr val="0C0588"/>
    <a:srgbClr val="0AE9F5"/>
    <a:srgbClr val="00C9D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83133" autoAdjust="0"/>
  </p:normalViewPr>
  <p:slideViewPr>
    <p:cSldViewPr snapToGrid="0" snapToObjects="1">
      <p:cViewPr varScale="1">
        <p:scale>
          <a:sx n="86" d="100"/>
          <a:sy n="86" d="100"/>
        </p:scale>
        <p:origin x="53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411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53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3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05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79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2.png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2.2 XX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EE7DE55F-5196-95BE-3E7E-CD0C7B23A08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2E02319-8870-019B-6049-3FEE84E684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89016C-E93A-F5C0-674D-2F0C68C06FD2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3" name="图片 2" descr="操作系统开源创新大赛-logo@2x">
              <a:extLst>
                <a:ext uri="{FF2B5EF4-FFF2-40B4-BE49-F238E27FC236}">
                  <a16:creationId xmlns:a16="http://schemas.microsoft.com/office/drawing/2014/main" id="{C2F70FCA-A493-A203-D1E9-1EA00A5865E5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996B5F-C281-EBFD-E36E-184E9EB38D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3.1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74EC5C9-6CA8-E88A-88C1-0E8A3A29D447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92B4CAE9-9A17-67AC-540A-04AC709B4E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3.2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931316E-899C-8829-AAA8-E65D20BE2C93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EF55D87-A870-F88F-45F3-039A97806F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CE54C8-18B7-BF10-4429-B09FA64FC9DC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87949FE-984E-3657-3F1B-E8464A1E5DE7}"/>
                </a:ext>
              </a:extLst>
            </p:cNvPr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B253A87-865B-1F46-9668-AF01105CD7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443DD16-977B-FCE9-F5C5-DBD9BDAC535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18448B8-4388-5293-53AB-7E03CFA07C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C51F37-21B5-6CA9-6885-B58DD5F04C5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0A1C971-F9C0-D0A4-4DFE-A171A23E1703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57C919-A4D3-C07D-776E-1D7218BAF41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9E822727-CD0B-2264-CE13-F6514F3BA9D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7FC623A6-6B89-8FE1-8D5E-1CB158F1E8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532BC2-0B91-A9FD-FE58-E49C7412BFCA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5" name="图片 4" descr="操作系统开源创新大赛-logo@2x">
              <a:extLst>
                <a:ext uri="{FF2B5EF4-FFF2-40B4-BE49-F238E27FC236}">
                  <a16:creationId xmlns:a16="http://schemas.microsoft.com/office/drawing/2014/main" id="{4A76652D-4C13-C049-D9EB-76B451A716E4}"/>
                </a:ext>
              </a:extLst>
            </p:cNvPr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71A002C-9C8E-22FF-29EE-11585911CB21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2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目录</a:t>
              </a:r>
            </a:p>
          </p:txBody>
        </p:sp>
      </p:grpSp>
      <p:pic>
        <p:nvPicPr>
          <p:cNvPr id="8" name="图片 7" descr="操作系统开源创新大赛-logo@2x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4190" y="211445"/>
            <a:ext cx="2492375" cy="90678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981545" y="300344"/>
            <a:ext cx="4008722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“中国数谷</a:t>
            </a:r>
            <a:r>
              <a:rPr lang="en-US" altLang="zh-CN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·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华为杯”</a:t>
            </a: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第二届中国</a:t>
            </a:r>
            <a:endParaRPr lang="en-US" altLang="zh-CN" sz="1800" b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研究生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操作系统开源创新大赛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698624-4B40-C7CE-DC53-82B6967475CF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A976D9B3-A7D6-3681-2A61-236EE7F066D3}"/>
                </a:ext>
              </a:extLst>
            </p:cNvPr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019906-E66D-D92A-FA4A-FFB45AEB5BF4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38CA8AAE-8076-7665-F013-09403CD8311A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C64117B9-0499-A9F6-7AC2-58DC6D7F92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37D56D3-5629-8385-7098-E92E7CF46C1D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E0E1C03-C0E8-DC83-B866-4FA181F2B2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设计简介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C62E7F73-0E77-710B-B8A6-87F4D18BF8C2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B00524F-0D10-BDC8-98CE-67EA50E789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7F09D1D-CD3A-68DE-95BE-743C69C26EE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598D7DE7-5219-A2FF-9A92-E4693CB333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89756D-3059-3401-FCAF-DBA0D2BDB96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FACCD13F-F2CA-2847-8AE4-FCD53337FCD1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F51373E-C310-8B6E-E6C0-2F8FD50A0CA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270A3821-C9C8-4BEB-34E7-B3260E3736A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FC75E50-6ED1-E57E-1261-E030804769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9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   AICompass</a:t>
            </a:r>
            <a:b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</a:br>
            <a:r>
              <a:rPr lang="zh-CN" altLang="en-US" sz="4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模型对算力等效建模评估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1750305F-DE11-1460-F6B8-ED63EFD5C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3" y="1610954"/>
            <a:ext cx="1135185" cy="1135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功能亮点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1643528" y="1171429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通过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实测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数据优化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经验因子  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支持多种大模型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2D13402-77B2-6BD1-74FE-40C68E9BF4AD}"/>
              </a:ext>
            </a:extLst>
          </p:cNvPr>
          <p:cNvSpPr/>
          <p:nvPr/>
        </p:nvSpPr>
        <p:spPr>
          <a:xfrm>
            <a:off x="612671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679C3E8-7AF5-D7D5-9981-988539437D18}"/>
              </a:ext>
            </a:extLst>
          </p:cNvPr>
          <p:cNvSpPr/>
          <p:nvPr/>
        </p:nvSpPr>
        <p:spPr>
          <a:xfrm>
            <a:off x="4335233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2F23EBF-29BA-05B8-43EE-09326CC37A8E}"/>
              </a:ext>
            </a:extLst>
          </p:cNvPr>
          <p:cNvSpPr/>
          <p:nvPr/>
        </p:nvSpPr>
        <p:spPr>
          <a:xfrm>
            <a:off x="8057796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3CF7A4E-44B6-2C38-235E-8AAE66806D1A}"/>
              </a:ext>
            </a:extLst>
          </p:cNvPr>
          <p:cNvGrpSpPr/>
          <p:nvPr/>
        </p:nvGrpSpPr>
        <p:grpSpPr>
          <a:xfrm>
            <a:off x="793646" y="2044614"/>
            <a:ext cx="3117476" cy="1143849"/>
            <a:chOff x="876300" y="1314037"/>
            <a:chExt cx="3117476" cy="114384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9BCF71D-70F3-C908-2BF9-E530A58B819F}"/>
                </a:ext>
              </a:extLst>
            </p:cNvPr>
            <p:cNvSpPr txBox="1"/>
            <p:nvPr/>
          </p:nvSpPr>
          <p:spPr>
            <a:xfrm>
              <a:off x="876300" y="1660425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稠密模型</a:t>
              </a:r>
              <a:endPara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0955D74-5661-F448-8AF6-B0B8644F578B}"/>
                </a:ext>
              </a:extLst>
            </p:cNvPr>
            <p:cNvSpPr/>
            <p:nvPr/>
          </p:nvSpPr>
          <p:spPr>
            <a:xfrm>
              <a:off x="953835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Dense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C6B78FD-80A1-A2D9-AF7C-52691EC34180}"/>
                </a:ext>
              </a:extLst>
            </p:cNvPr>
            <p:cNvSpPr txBox="1"/>
            <p:nvPr/>
          </p:nvSpPr>
          <p:spPr>
            <a:xfrm>
              <a:off x="876300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经典 </a:t>
              </a:r>
              <a:r>
                <a:rPr lang="en-US" altLang="zh-CN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Transformer </a:t>
              </a: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结构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49962C-2BE7-12B2-20A2-6849603974C9}"/>
              </a:ext>
            </a:extLst>
          </p:cNvPr>
          <p:cNvGrpSpPr/>
          <p:nvPr/>
        </p:nvGrpSpPr>
        <p:grpSpPr>
          <a:xfrm>
            <a:off x="4511951" y="2044614"/>
            <a:ext cx="3117476" cy="1143849"/>
            <a:chOff x="4594605" y="1314037"/>
            <a:chExt cx="3117476" cy="114384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E9B7489-AF2A-D0EC-A83D-EAE7FF00BADC}"/>
                </a:ext>
              </a:extLst>
            </p:cNvPr>
            <p:cNvSpPr txBox="1"/>
            <p:nvPr/>
          </p:nvSpPr>
          <p:spPr>
            <a:xfrm>
              <a:off x="4594605" y="1656198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稀疏模型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313A28A-2194-47CA-CAAE-D7A4CD682F77}"/>
                </a:ext>
              </a:extLst>
            </p:cNvPr>
            <p:cNvSpPr/>
            <p:nvPr/>
          </p:nvSpPr>
          <p:spPr>
            <a:xfrm>
              <a:off x="4672140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MoE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D32EC78-4543-BDE1-91F6-08516872020A}"/>
                </a:ext>
              </a:extLst>
            </p:cNvPr>
            <p:cNvSpPr txBox="1"/>
            <p:nvPr/>
          </p:nvSpPr>
          <p:spPr>
            <a:xfrm>
              <a:off x="4594605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Mixture of Experts 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混合专家结构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3FA252D-00E7-9B9E-37B0-2CB2771F7CC3}"/>
              </a:ext>
            </a:extLst>
          </p:cNvPr>
          <p:cNvGrpSpPr/>
          <p:nvPr/>
        </p:nvGrpSpPr>
        <p:grpSpPr>
          <a:xfrm>
            <a:off x="8234513" y="2044614"/>
            <a:ext cx="3117476" cy="1143849"/>
            <a:chOff x="8317167" y="1314037"/>
            <a:chExt cx="3117476" cy="114384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4E7E53F-EC72-51EF-3FEA-ED88EBFFCEAE}"/>
                </a:ext>
              </a:extLst>
            </p:cNvPr>
            <p:cNvSpPr txBox="1"/>
            <p:nvPr/>
          </p:nvSpPr>
          <p:spPr>
            <a:xfrm>
              <a:off x="8317167" y="1668109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多模态大模型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3545775A-41E9-1C38-F5D1-93977FB7CD61}"/>
                </a:ext>
              </a:extLst>
            </p:cNvPr>
            <p:cNvSpPr/>
            <p:nvPr/>
          </p:nvSpPr>
          <p:spPr>
            <a:xfrm>
              <a:off x="8394702" y="1314037"/>
              <a:ext cx="1382815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Multimodal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741345-07C6-23E7-4FD6-299DD02E7C97}"/>
                </a:ext>
              </a:extLst>
            </p:cNvPr>
            <p:cNvSpPr txBox="1"/>
            <p:nvPr/>
          </p:nvSpPr>
          <p:spPr>
            <a:xfrm>
              <a:off x="8317167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支持多种模态输入输出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pic>
        <p:nvPicPr>
          <p:cNvPr id="65" name="Picture 4">
            <a:extLst>
              <a:ext uri="{FF2B5EF4-FFF2-40B4-BE49-F238E27FC236}">
                <a16:creationId xmlns:a16="http://schemas.microsoft.com/office/drawing/2014/main" id="{704D9912-EC0A-9131-42F9-A7AC8E61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29" t="14200" r="22869" b="38462"/>
          <a:stretch/>
        </p:blipFill>
        <p:spPr>
          <a:xfrm>
            <a:off x="2304321" y="4869670"/>
            <a:ext cx="18957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774EC4DA-B547-B3F5-F57A-CFB014949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68" t="14009" r="23030" b="41265"/>
          <a:stretch/>
        </p:blipFill>
        <p:spPr>
          <a:xfrm>
            <a:off x="6056051" y="4928561"/>
            <a:ext cx="19149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4B5DF149-055F-EDDC-FB82-12C912726E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34" t="12036" r="22332" b="44574"/>
          <a:stretch/>
        </p:blipFill>
        <p:spPr>
          <a:xfrm>
            <a:off x="9878919" y="4941939"/>
            <a:ext cx="1901440" cy="1900557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B450B37-E23B-0693-9FDC-575435948B09}"/>
              </a:ext>
            </a:extLst>
          </p:cNvPr>
          <p:cNvGrpSpPr/>
          <p:nvPr/>
        </p:nvGrpSpPr>
        <p:grpSpPr>
          <a:xfrm>
            <a:off x="968807" y="5074510"/>
            <a:ext cx="1456052" cy="1164871"/>
            <a:chOff x="1179142" y="4793670"/>
            <a:chExt cx="1456052" cy="1164871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41DADAE-DA11-74BE-8CBC-95A592F242EC}"/>
                </a:ext>
              </a:extLst>
            </p:cNvPr>
            <p:cNvSpPr txBox="1"/>
            <p:nvPr/>
          </p:nvSpPr>
          <p:spPr>
            <a:xfrm>
              <a:off x="1345262" y="4793670"/>
              <a:ext cx="1289932" cy="11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模型权重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17A17EF-96C6-A264-AA3F-8394F606BC1D}"/>
                </a:ext>
              </a:extLst>
            </p:cNvPr>
            <p:cNvSpPr/>
            <p:nvPr/>
          </p:nvSpPr>
          <p:spPr>
            <a:xfrm>
              <a:off x="1179142" y="4905395"/>
              <a:ext cx="160114" cy="160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6051840-D586-6973-ECFA-FF7A394EF2D2}"/>
                </a:ext>
              </a:extLst>
            </p:cNvPr>
            <p:cNvSpPr/>
            <p:nvPr/>
          </p:nvSpPr>
          <p:spPr>
            <a:xfrm>
              <a:off x="1183361" y="5169585"/>
              <a:ext cx="160114" cy="160114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2D09D03-0417-92F7-6806-ABE9F032A334}"/>
                </a:ext>
              </a:extLst>
            </p:cNvPr>
            <p:cNvSpPr/>
            <p:nvPr/>
          </p:nvSpPr>
          <p:spPr>
            <a:xfrm>
              <a:off x="1186908" y="5459499"/>
              <a:ext cx="160114" cy="160114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ED95D38-CF46-DFD1-176F-011C9013A680}"/>
                </a:ext>
              </a:extLst>
            </p:cNvPr>
            <p:cNvSpPr/>
            <p:nvPr/>
          </p:nvSpPr>
          <p:spPr>
            <a:xfrm>
              <a:off x="1194674" y="5725270"/>
              <a:ext cx="160114" cy="160114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/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𝒘𝒆𝒊𝒈𝒉𝒕𝒔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BF0A7D2B-D60F-B168-CD2D-7617065944CE}"/>
              </a:ext>
            </a:extLst>
          </p:cNvPr>
          <p:cNvGrpSpPr/>
          <p:nvPr/>
        </p:nvGrpSpPr>
        <p:grpSpPr>
          <a:xfrm>
            <a:off x="4724957" y="4992243"/>
            <a:ext cx="1436329" cy="1329403"/>
            <a:chOff x="4985522" y="4651732"/>
            <a:chExt cx="1436329" cy="1329403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96C0396-1EF1-7B64-9B1E-CDC3EA7E9953}"/>
                </a:ext>
              </a:extLst>
            </p:cNvPr>
            <p:cNvGrpSpPr/>
            <p:nvPr/>
          </p:nvGrpSpPr>
          <p:grpSpPr>
            <a:xfrm>
              <a:off x="4985888" y="4651732"/>
              <a:ext cx="1435963" cy="1329403"/>
              <a:chOff x="1236401" y="4555510"/>
              <a:chExt cx="1435963" cy="1329403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0C5513B-5469-345E-22FB-43C6C927E5A9}"/>
                  </a:ext>
                </a:extLst>
              </p:cNvPr>
              <p:cNvSpPr txBox="1"/>
              <p:nvPr/>
            </p:nvSpPr>
            <p:spPr>
              <a:xfrm>
                <a:off x="1382432" y="4555510"/>
                <a:ext cx="1289932" cy="1329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共享权重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专家权重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KVcache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激活值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额外开销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3B8CEAA-3315-736A-2E3E-F4978B49BFC4}"/>
                  </a:ext>
                </a:extLst>
              </p:cNvPr>
              <p:cNvSpPr/>
              <p:nvPr/>
            </p:nvSpPr>
            <p:spPr>
              <a:xfrm>
                <a:off x="1236401" y="4912112"/>
                <a:ext cx="134315" cy="1343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CB90D0C-54AF-97EB-A4CE-98F186DDCFB0}"/>
                  </a:ext>
                </a:extLst>
              </p:cNvPr>
              <p:cNvSpPr/>
              <p:nvPr/>
            </p:nvSpPr>
            <p:spPr>
              <a:xfrm>
                <a:off x="1240620" y="5176302"/>
                <a:ext cx="134315" cy="134315"/>
              </a:xfrm>
              <a:prstGeom prst="rect">
                <a:avLst/>
              </a:prstGeom>
              <a:solidFill>
                <a:srgbClr val="72C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CFC4287-E33E-7321-F6B8-F50C7BACF07A}"/>
                  </a:ext>
                </a:extLst>
              </p:cNvPr>
              <p:cNvSpPr/>
              <p:nvPr/>
            </p:nvSpPr>
            <p:spPr>
              <a:xfrm>
                <a:off x="1243801" y="5426181"/>
                <a:ext cx="134315" cy="134315"/>
              </a:xfrm>
              <a:prstGeom prst="rect">
                <a:avLst/>
              </a:prstGeom>
              <a:solidFill>
                <a:srgbClr val="F6D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EF30EA7-1C10-59DC-2397-51032CEDAA8B}"/>
                  </a:ext>
                </a:extLst>
              </p:cNvPr>
              <p:cNvSpPr/>
              <p:nvPr/>
            </p:nvSpPr>
            <p:spPr>
              <a:xfrm>
                <a:off x="1243801" y="5683606"/>
                <a:ext cx="134315" cy="134315"/>
              </a:xfrm>
              <a:prstGeom prst="rect">
                <a:avLst/>
              </a:prstGeom>
              <a:solidFill>
                <a:srgbClr val="A4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67D5C38-0643-4FEB-6F7E-6CB4529991AE}"/>
                </a:ext>
              </a:extLst>
            </p:cNvPr>
            <p:cNvSpPr/>
            <p:nvPr/>
          </p:nvSpPr>
          <p:spPr>
            <a:xfrm>
              <a:off x="4985522" y="4771028"/>
              <a:ext cx="134315" cy="134315"/>
            </a:xfrm>
            <a:prstGeom prst="rect">
              <a:avLst/>
            </a:prstGeom>
            <a:solidFill>
              <a:srgbClr val="E88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/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𝒔𝒉𝒂𝒓𝒆𝒅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𝒆𝒙𝒑𝒆𝒓𝒕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7DA5EA-5264-E22A-D0CD-95408D43B3CF}"/>
              </a:ext>
            </a:extLst>
          </p:cNvPr>
          <p:cNvGrpSpPr/>
          <p:nvPr/>
        </p:nvGrpSpPr>
        <p:grpSpPr>
          <a:xfrm>
            <a:off x="9071342" y="5407889"/>
            <a:ext cx="1381676" cy="788421"/>
            <a:chOff x="1243801" y="4567702"/>
            <a:chExt cx="1381676" cy="788421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0806014-4221-654A-A958-6F4244EB5B8A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1D5AA79-A3CA-B3C7-6E18-E465FF215CCA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1D2FCB4-5559-3296-15BF-7999069CEB54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5ABEA7A-9CE3-A7D6-48DD-6AFB25A72921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B981724-E3F6-932E-DE00-7D121AD7365E}"/>
              </a:ext>
            </a:extLst>
          </p:cNvPr>
          <p:cNvGrpSpPr/>
          <p:nvPr/>
        </p:nvGrpSpPr>
        <p:grpSpPr>
          <a:xfrm>
            <a:off x="8226168" y="5416002"/>
            <a:ext cx="1381676" cy="788421"/>
            <a:chOff x="1243801" y="4567702"/>
            <a:chExt cx="1381676" cy="788421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B546F0E-F9FE-FC23-F3AA-B55925D48E69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基础权重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视觉权重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语音权重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E77EA03-9460-2796-5EBE-F29CEFF8D108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647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6143034-4F4A-C424-2C4E-E1DDEC9FDB89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988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434F149-CD04-97C7-D078-8B91E30393D2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75B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/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𝒗𝒊𝒔𝒊𝒐𝒏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𝒂𝒖𝒅𝒊𝒐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功能亮点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从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服务</a:t>
            </a:r>
            <a:r>
              <a:rPr lang="en-US" altLang="zh-CN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角度考虑  通过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和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显存带宽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计算硬件需求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D8E9551-5FC5-F7F9-8FF7-C28D9CD644C3}"/>
              </a:ext>
            </a:extLst>
          </p:cNvPr>
          <p:cNvSpPr/>
          <p:nvPr/>
        </p:nvSpPr>
        <p:spPr>
          <a:xfrm>
            <a:off x="547576" y="1776898"/>
            <a:ext cx="2340000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6AD3AD0-9B27-4399-5064-3618A3E68263}"/>
              </a:ext>
            </a:extLst>
          </p:cNvPr>
          <p:cNvSpPr/>
          <p:nvPr/>
        </p:nvSpPr>
        <p:spPr>
          <a:xfrm>
            <a:off x="3365070" y="1776898"/>
            <a:ext cx="2340000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37937C-F34B-1FEC-0C18-548D508ED0AD}"/>
              </a:ext>
            </a:extLst>
          </p:cNvPr>
          <p:cNvSpPr txBox="1"/>
          <p:nvPr/>
        </p:nvSpPr>
        <p:spPr>
          <a:xfrm>
            <a:off x="695687" y="1976247"/>
            <a:ext cx="1088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TTFT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02ED07-9CCC-A49A-6234-82CEAE955DAB}"/>
              </a:ext>
            </a:extLst>
          </p:cNvPr>
          <p:cNvSpPr txBox="1"/>
          <p:nvPr/>
        </p:nvSpPr>
        <p:spPr>
          <a:xfrm>
            <a:off x="3511766" y="1976247"/>
            <a:ext cx="11602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TPOT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9A86717-E8A4-68F3-2DEB-101F2310C974}"/>
              </a:ext>
            </a:extLst>
          </p:cNvPr>
          <p:cNvSpPr txBox="1"/>
          <p:nvPr/>
        </p:nvSpPr>
        <p:spPr>
          <a:xfrm>
            <a:off x="706003" y="2404594"/>
            <a:ext cx="16872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To First Token</a:t>
            </a:r>
          </a:p>
          <a:p>
            <a:pPr>
              <a:defRPr/>
            </a:pPr>
            <a:r>
              <a:rPr lang="zh-CN" altLang="en-US" sz="12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首</a:t>
            </a:r>
            <a:r>
              <a:rPr lang="en-US" altLang="zh-CN" sz="12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到达时间</a:t>
            </a:r>
            <a:endParaRPr lang="zh-CN" altLang="en-US" sz="1200" b="1" dirty="0">
              <a:solidFill>
                <a:srgbClr val="FFCD69"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9F8B99-CCA3-6118-7FBD-C0070600EA59}"/>
              </a:ext>
            </a:extLst>
          </p:cNvPr>
          <p:cNvSpPr txBox="1"/>
          <p:nvPr/>
        </p:nvSpPr>
        <p:spPr>
          <a:xfrm>
            <a:off x="3511766" y="2399087"/>
            <a:ext cx="19749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Per Output Token</a:t>
            </a:r>
          </a:p>
          <a:p>
            <a:pPr>
              <a:defRPr/>
            </a:pP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生成每个</a:t>
            </a: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平均时间</a:t>
            </a:r>
            <a:endParaRPr lang="zh-CN" altLang="en-US" sz="1200" b="1" dirty="0">
              <a:solidFill>
                <a:srgbClr val="3863FF">
                  <a:lumMod val="50000"/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9FA0E48-DEBD-6F2F-C474-311F509A1960}"/>
              </a:ext>
            </a:extLst>
          </p:cNvPr>
          <p:cNvSpPr/>
          <p:nvPr/>
        </p:nvSpPr>
        <p:spPr>
          <a:xfrm>
            <a:off x="6182564" y="1776898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8426EB2-3205-BA28-EF84-DEAACA36D8AC}"/>
              </a:ext>
            </a:extLst>
          </p:cNvPr>
          <p:cNvSpPr/>
          <p:nvPr/>
        </p:nvSpPr>
        <p:spPr>
          <a:xfrm>
            <a:off x="8970959" y="4159861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1C3EE4C-B532-8659-19BD-C756DCF64DFE}"/>
              </a:ext>
            </a:extLst>
          </p:cNvPr>
          <p:cNvSpPr/>
          <p:nvPr/>
        </p:nvSpPr>
        <p:spPr>
          <a:xfrm>
            <a:off x="8970959" y="1776898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83235E1-E8B4-6620-E36C-AF13A15F8A24}"/>
              </a:ext>
            </a:extLst>
          </p:cNvPr>
          <p:cNvSpPr/>
          <p:nvPr/>
        </p:nvSpPr>
        <p:spPr>
          <a:xfrm>
            <a:off x="6225312" y="4175453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1A8CC242-4B90-2A17-DC00-D3509F06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2215" y="2995902"/>
            <a:ext cx="1350318" cy="135031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9842D633-A2EC-95A8-194F-A8B0FA0D2AFA}"/>
              </a:ext>
            </a:extLst>
          </p:cNvPr>
          <p:cNvSpPr txBox="1"/>
          <p:nvPr/>
        </p:nvSpPr>
        <p:spPr>
          <a:xfrm>
            <a:off x="6263137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F1E009E-6352-0162-E45C-72D2BCA55D75}"/>
              </a:ext>
            </a:extLst>
          </p:cNvPr>
          <p:cNvSpPr txBox="1"/>
          <p:nvPr/>
        </p:nvSpPr>
        <p:spPr>
          <a:xfrm>
            <a:off x="9073676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177F6-0EDD-5014-DBE8-54EE94A94490}"/>
              </a:ext>
            </a:extLst>
          </p:cNvPr>
          <p:cNvSpPr txBox="1"/>
          <p:nvPr/>
        </p:nvSpPr>
        <p:spPr>
          <a:xfrm>
            <a:off x="6319844" y="4363283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5F6241C-517C-6BD7-3487-48B814565CED}"/>
              </a:ext>
            </a:extLst>
          </p:cNvPr>
          <p:cNvSpPr txBox="1"/>
          <p:nvPr/>
        </p:nvSpPr>
        <p:spPr>
          <a:xfrm>
            <a:off x="9089434" y="4346220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A03D395E-76FF-D243-501E-B2C71A29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1952" y="3320979"/>
            <a:ext cx="739475" cy="739475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F06BB626-FF77-42CA-D68C-158815A18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7461" y="5666216"/>
            <a:ext cx="1133051" cy="944209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46654FF5-0EC2-3DF4-80F5-9125CFAC1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7308" y="5635796"/>
            <a:ext cx="1067066" cy="1067066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787CD0AA-CC61-4269-7477-70179AEFA2F7}"/>
              </a:ext>
            </a:extLst>
          </p:cNvPr>
          <p:cNvSpPr txBox="1"/>
          <p:nvPr/>
        </p:nvSpPr>
        <p:spPr>
          <a:xfrm>
            <a:off x="6276933" y="237946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实时聊天对话</a:t>
            </a:r>
            <a:endParaRPr lang="en-US" altLang="zh-CN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指令执行</a:t>
            </a:r>
            <a:endParaRPr lang="en-US" altLang="zh-CN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简单事实问答</a:t>
            </a:r>
            <a:endParaRPr lang="en-US" altLang="zh-CN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4F79DAB-0CE0-AE90-85E8-EDE2314A6525}"/>
              </a:ext>
            </a:extLst>
          </p:cNvPr>
          <p:cNvSpPr txBox="1"/>
          <p:nvPr/>
        </p:nvSpPr>
        <p:spPr>
          <a:xfrm>
            <a:off x="9090573" y="2326272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文档摘要总结</a:t>
            </a:r>
            <a:endParaRPr lang="en-US" altLang="zh-CN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文献分析</a:t>
            </a:r>
            <a:endParaRPr lang="en-US" altLang="zh-CN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智能推荐</a:t>
            </a:r>
            <a:endParaRPr lang="en-US" altLang="zh-CN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55B779F-7472-A46B-91F6-EC37BF2A49DC}"/>
              </a:ext>
            </a:extLst>
          </p:cNvPr>
          <p:cNvSpPr txBox="1"/>
          <p:nvPr/>
        </p:nvSpPr>
        <p:spPr>
          <a:xfrm>
            <a:off x="6339611" y="4786846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程序代码生成</a:t>
            </a:r>
            <a:endParaRPr lang="en-US" altLang="zh-CN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内容创作</a:t>
            </a:r>
            <a:endParaRPr lang="en-US" altLang="zh-CN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邮件撰写</a:t>
            </a:r>
            <a:endParaRPr lang="en-US" altLang="zh-CN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805144B-5D75-1C4E-DFA1-44FD027E7C33}"/>
              </a:ext>
            </a:extLst>
          </p:cNvPr>
          <p:cNvSpPr txBox="1"/>
          <p:nvPr/>
        </p:nvSpPr>
        <p:spPr>
          <a:xfrm>
            <a:off x="9134126" y="474467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各国语言翻译</a:t>
            </a:r>
            <a:endParaRPr lang="en-US" altLang="zh-CN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故事生成或续写</a:t>
            </a:r>
            <a:endParaRPr lang="en-US" altLang="zh-CN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文本润色</a:t>
            </a:r>
            <a:endParaRPr lang="en-US" altLang="zh-CN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EF24DC8-271A-82E2-3074-B7B50DF0531F}"/>
              </a:ext>
            </a:extLst>
          </p:cNvPr>
          <p:cNvSpPr txBox="1"/>
          <p:nvPr/>
        </p:nvSpPr>
        <p:spPr>
          <a:xfrm>
            <a:off x="695687" y="2972606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 dirty="0" err="1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影响用户等待时间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500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ms</a:t>
            </a:r>
            <a:endParaRPr lang="zh-CN" altLang="en-US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FB1BBB0-5269-4906-9A31-75B2F3782050}"/>
              </a:ext>
            </a:extLst>
          </p:cNvPr>
          <p:cNvSpPr txBox="1"/>
          <p:nvPr/>
        </p:nvSpPr>
        <p:spPr>
          <a:xfrm>
            <a:off x="3511766" y="2967768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访存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影响用户使用体验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ms</a:t>
            </a:r>
            <a:endParaRPr lang="zh-CN" altLang="en-US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2A2A2FB-3F53-8646-D546-D78BB1E2AA36}"/>
              </a:ext>
            </a:extLst>
          </p:cNvPr>
          <p:cNvSpPr txBox="1"/>
          <p:nvPr/>
        </p:nvSpPr>
        <p:spPr>
          <a:xfrm>
            <a:off x="791338" y="4597921"/>
            <a:ext cx="4795579" cy="1574801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/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𝑡𝑜𝑘𝑒𝑛𝑠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  <m:r>
                        <a:rPr lang="en-US" altLang="zh-CN"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𝑇𝑃𝑂𝑇</m:t>
                          </m:r>
                        </m:den>
                      </m:f>
                    </m:oMath>
                  </m:oMathPara>
                </a14:m>
                <a:endParaRPr lang="zh-CN" altLang="en-US" sz="2600">
                  <a:solidFill>
                    <a:srgbClr val="FFFFFF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  <a:sym typeface="+mn-lt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本框 101">
            <a:extLst>
              <a:ext uri="{FF2B5EF4-FFF2-40B4-BE49-F238E27FC236}">
                <a16:creationId xmlns:a16="http://schemas.microsoft.com/office/drawing/2014/main" id="{878F5C2F-B2B1-DCD1-E28D-E289A04739B4}"/>
              </a:ext>
            </a:extLst>
          </p:cNvPr>
          <p:cNvSpPr txBox="1"/>
          <p:nvPr/>
        </p:nvSpPr>
        <p:spPr>
          <a:xfrm>
            <a:off x="2792313" y="4710200"/>
            <a:ext cx="161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吞吐量</a:t>
            </a:r>
          </a:p>
        </p:txBody>
      </p:sp>
    </p:spTree>
    <p:extLst>
      <p:ext uri="{BB962C8B-B14F-4D97-AF65-F5344CB8AC3E}">
        <p14:creationId xmlns:p14="http://schemas.microsoft.com/office/powerpoint/2010/main" val="384621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/>
              <a:t>其它亮点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EE73DC-07D0-2D07-6E1E-2E7389E83F06}"/>
              </a:ext>
            </a:extLst>
          </p:cNvPr>
          <p:cNvSpPr txBox="1"/>
          <p:nvPr/>
        </p:nvSpPr>
        <p:spPr>
          <a:xfrm>
            <a:off x="792602" y="1265343"/>
            <a:ext cx="861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如何知道异构加速卡的</a:t>
            </a:r>
            <a:r>
              <a:rPr lang="zh-CN" altLang="en-US" sz="32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算力和访存性能？</a:t>
            </a:r>
            <a:endParaRPr lang="en-US" altLang="zh-CN" sz="32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A4B4D9-2247-2131-FC7A-0C74513ED091}"/>
              </a:ext>
            </a:extLst>
          </p:cNvPr>
          <p:cNvGrpSpPr/>
          <p:nvPr/>
        </p:nvGrpSpPr>
        <p:grpSpPr>
          <a:xfrm>
            <a:off x="584566" y="2382788"/>
            <a:ext cx="5165223" cy="3208963"/>
            <a:chOff x="342198" y="2678303"/>
            <a:chExt cx="5033875" cy="329488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BED93E8-1034-E28D-F8C0-0CB75F453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834" y="3019426"/>
              <a:ext cx="4014601" cy="2615900"/>
            </a:xfrm>
            <a:prstGeom prst="rect">
              <a:avLst/>
            </a:prstGeom>
          </p:spPr>
        </p:pic>
        <p:pic>
          <p:nvPicPr>
            <p:cNvPr id="22" name="图片 21" descr="电脑的屏幕&#10;&#10;AI 生成的内容可能不正确。">
              <a:extLst>
                <a:ext uri="{FF2B5EF4-FFF2-40B4-BE49-F238E27FC236}">
                  <a16:creationId xmlns:a16="http://schemas.microsoft.com/office/drawing/2014/main" id="{30D83A91-5D3E-BFB0-E011-118D1227D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74"/>
            <a:stretch>
              <a:fillRect/>
            </a:stretch>
          </p:blipFill>
          <p:spPr>
            <a:xfrm>
              <a:off x="342198" y="2678303"/>
              <a:ext cx="5033875" cy="3294881"/>
            </a:xfrm>
            <a:custGeom>
              <a:avLst/>
              <a:gdLst>
                <a:gd name="connsiteX0" fmla="*/ 740833 w 6502401"/>
                <a:gd name="connsiteY0" fmla="*/ 622201 h 4256093"/>
                <a:gd name="connsiteX1" fmla="*/ 740833 w 6502401"/>
                <a:gd name="connsiteY1" fmla="*/ 3831067 h 4256093"/>
                <a:gd name="connsiteX2" fmla="*/ 5803900 w 6502401"/>
                <a:gd name="connsiteY2" fmla="*/ 3831067 h 4256093"/>
                <a:gd name="connsiteX3" fmla="*/ 5803900 w 6502401"/>
                <a:gd name="connsiteY3" fmla="*/ 622201 h 4256093"/>
                <a:gd name="connsiteX4" fmla="*/ 0 w 6502401"/>
                <a:gd name="connsiteY4" fmla="*/ 0 h 4256093"/>
                <a:gd name="connsiteX5" fmla="*/ 6502401 w 6502401"/>
                <a:gd name="connsiteY5" fmla="*/ 0 h 4256093"/>
                <a:gd name="connsiteX6" fmla="*/ 6502401 w 6502401"/>
                <a:gd name="connsiteY6" fmla="*/ 4256093 h 4256093"/>
                <a:gd name="connsiteX7" fmla="*/ 0 w 6502401"/>
                <a:gd name="connsiteY7" fmla="*/ 4256093 h 42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2401" h="4256093">
                  <a:moveTo>
                    <a:pt x="740833" y="622201"/>
                  </a:moveTo>
                  <a:lnTo>
                    <a:pt x="740833" y="3831067"/>
                  </a:lnTo>
                  <a:lnTo>
                    <a:pt x="5803900" y="3831067"/>
                  </a:lnTo>
                  <a:lnTo>
                    <a:pt x="5803900" y="622201"/>
                  </a:lnTo>
                  <a:close/>
                  <a:moveTo>
                    <a:pt x="0" y="0"/>
                  </a:moveTo>
                  <a:lnTo>
                    <a:pt x="6502401" y="0"/>
                  </a:lnTo>
                  <a:lnTo>
                    <a:pt x="6502401" y="4256093"/>
                  </a:lnTo>
                  <a:lnTo>
                    <a:pt x="0" y="4256093"/>
                  </a:lnTo>
                  <a:close/>
                </a:path>
              </a:pathLst>
            </a:custGeom>
            <a:effectLst>
              <a:reflection blurRad="50800" stA="52000" endA="300" endPos="5000" dir="5400000" sy="-100000" algn="bl" rotWithShape="0"/>
            </a:effectLst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8D190B2-59E7-98AF-FE93-A4EF2768D028}"/>
              </a:ext>
            </a:extLst>
          </p:cNvPr>
          <p:cNvSpPr txBox="1"/>
          <p:nvPr/>
        </p:nvSpPr>
        <p:spPr>
          <a:xfrm>
            <a:off x="785459" y="2021618"/>
            <a:ext cx="558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加速卡算力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理论值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很高，实际部署却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不如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人意？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49DE6C-BA31-3F91-0705-A61EB7B25870}"/>
              </a:ext>
            </a:extLst>
          </p:cNvPr>
          <p:cNvGrpSpPr/>
          <p:nvPr/>
        </p:nvGrpSpPr>
        <p:grpSpPr>
          <a:xfrm>
            <a:off x="1288503" y="4110717"/>
            <a:ext cx="3714504" cy="643254"/>
            <a:chOff x="962600" y="3970537"/>
            <a:chExt cx="3714504" cy="64325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E199B2-E8ED-A278-80AB-1B40D67FD099}"/>
                </a:ext>
              </a:extLst>
            </p:cNvPr>
            <p:cNvSpPr txBox="1"/>
            <p:nvPr/>
          </p:nvSpPr>
          <p:spPr>
            <a:xfrm>
              <a:off x="962600" y="3970537"/>
              <a:ext cx="3714504" cy="643254"/>
            </a:xfrm>
            <a:prstGeom prst="roundRect">
              <a:avLst>
                <a:gd name="adj" fmla="val 24769"/>
              </a:avLst>
            </a:prstGeom>
            <a:gradFill flip="none" rotWithShape="1">
              <a:gsLst>
                <a:gs pos="0">
                  <a:srgbClr val="6C6FFF"/>
                </a:gs>
                <a:gs pos="100000">
                  <a:srgbClr val="3863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527941" tIns="27940" rIns="472060" bIns="27940" numCol="1" spcCol="1270" anchor="ctr" anchorCtr="0">
              <a:noAutofit/>
            </a:bodyPr>
            <a:lstStyle>
              <a:defPPr>
                <a:defRPr lang="zh-CN"/>
              </a:defPPr>
              <a:lvl1pPr algn="ctr" defTabSz="195575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44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955751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6E6520-34E4-BDAF-792F-8008A22638A7}"/>
                </a:ext>
              </a:extLst>
            </p:cNvPr>
            <p:cNvSpPr txBox="1"/>
            <p:nvPr/>
          </p:nvSpPr>
          <p:spPr>
            <a:xfrm>
              <a:off x="1142082" y="4105183"/>
              <a:ext cx="339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AICompass 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提供算力测试工具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B8807EF-DF48-6BFF-F54F-20025314A375}"/>
              </a:ext>
            </a:extLst>
          </p:cNvPr>
          <p:cNvSpPr txBox="1"/>
          <p:nvPr/>
        </p:nvSpPr>
        <p:spPr>
          <a:xfrm>
            <a:off x="528955" y="58804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https://gitlink.org.cn/xZdSqXeGT6/mxdsldxjmpg.git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EFBE9C7-17E6-474B-CF45-D834E0569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792" y="4240143"/>
            <a:ext cx="5618312" cy="1574686"/>
          </a:xfrm>
          <a:prstGeom prst="rect">
            <a:avLst/>
          </a:prstGeom>
        </p:spPr>
      </p:pic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23FE865C-2620-DA4C-2BBD-4A078340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62942"/>
              </p:ext>
            </p:extLst>
          </p:nvPr>
        </p:nvGraphicFramePr>
        <p:xfrm>
          <a:off x="5957826" y="2010763"/>
          <a:ext cx="5591278" cy="2068735"/>
        </p:xfrm>
        <a:graphic>
          <a:graphicData uri="http://schemas.openxmlformats.org/drawingml/2006/table">
            <a:tbl>
              <a:tblPr/>
              <a:tblGrid>
                <a:gridCol w="881124">
                  <a:extLst>
                    <a:ext uri="{9D8B030D-6E8A-4147-A177-3AD203B41FA5}">
                      <a16:colId xmlns:a16="http://schemas.microsoft.com/office/drawing/2014/main" val="4149231677"/>
                    </a:ext>
                  </a:extLst>
                </a:gridCol>
                <a:gridCol w="1682171">
                  <a:extLst>
                    <a:ext uri="{9D8B030D-6E8A-4147-A177-3AD203B41FA5}">
                      <a16:colId xmlns:a16="http://schemas.microsoft.com/office/drawing/2014/main" val="3618610328"/>
                    </a:ext>
                  </a:extLst>
                </a:gridCol>
                <a:gridCol w="1888742">
                  <a:extLst>
                    <a:ext uri="{9D8B030D-6E8A-4147-A177-3AD203B41FA5}">
                      <a16:colId xmlns:a16="http://schemas.microsoft.com/office/drawing/2014/main" val="1794375568"/>
                    </a:ext>
                  </a:extLst>
                </a:gridCol>
                <a:gridCol w="1139241">
                  <a:extLst>
                    <a:ext uri="{9D8B030D-6E8A-4147-A177-3AD203B41FA5}">
                      <a16:colId xmlns:a16="http://schemas.microsoft.com/office/drawing/2014/main" val="3482229412"/>
                    </a:ext>
                  </a:extLst>
                </a:gridCol>
              </a:tblGrid>
              <a:tr h="413747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NVIDIA A100-40G PCIe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98893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理论算力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实测算力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利用率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99686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FP16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248.65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79.70%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235435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BF16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238.68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76.50%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68761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FP8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 /A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423440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BDCED5E7-8868-AA07-472C-402E35B66D44}"/>
              </a:ext>
            </a:extLst>
          </p:cNvPr>
          <p:cNvSpPr txBox="1"/>
          <p:nvPr/>
        </p:nvSpPr>
        <p:spPr>
          <a:xfrm>
            <a:off x="6788758" y="5911187"/>
            <a:ext cx="456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程序测试截图（实验环境：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 PCIe - 40G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显存计算难点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4437DD-69C4-12B2-83B0-9B83DE60DFF9}"/>
              </a:ext>
            </a:extLst>
          </p:cNvPr>
          <p:cNvSpPr/>
          <p:nvPr/>
        </p:nvSpPr>
        <p:spPr>
          <a:xfrm>
            <a:off x="726713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AF23DE3-19F2-6F8E-9C1E-694EB4099B73}"/>
              </a:ext>
            </a:extLst>
          </p:cNvPr>
          <p:cNvSpPr/>
          <p:nvPr/>
        </p:nvSpPr>
        <p:spPr>
          <a:xfrm>
            <a:off x="6339092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6288B51-39BC-E3E1-524A-3426C55D948D}"/>
              </a:ext>
            </a:extLst>
          </p:cNvPr>
          <p:cNvSpPr/>
          <p:nvPr/>
        </p:nvSpPr>
        <p:spPr>
          <a:xfrm>
            <a:off x="726712" y="4803959"/>
            <a:ext cx="10832379" cy="1456186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169D417-E2B7-4474-9E91-7DFCEBE9DFF0}"/>
              </a:ext>
            </a:extLst>
          </p:cNvPr>
          <p:cNvSpPr/>
          <p:nvPr/>
        </p:nvSpPr>
        <p:spPr>
          <a:xfrm>
            <a:off x="874404" y="2704793"/>
            <a:ext cx="1028561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稠密模型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EDA21B7-E78E-C96B-92D8-2086F1134CC8}"/>
              </a:ext>
            </a:extLst>
          </p:cNvPr>
          <p:cNvSpPr/>
          <p:nvPr/>
        </p:nvSpPr>
        <p:spPr>
          <a:xfrm>
            <a:off x="6518707" y="2704792"/>
            <a:ext cx="1240993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6A7B6AF-9F96-2C9C-269B-239208959F46}"/>
              </a:ext>
            </a:extLst>
          </p:cNvPr>
          <p:cNvSpPr/>
          <p:nvPr/>
        </p:nvSpPr>
        <p:spPr>
          <a:xfrm>
            <a:off x="874404" y="4964650"/>
            <a:ext cx="1405246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多模态大模型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/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×2×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/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/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i="1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/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/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9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/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/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/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6BB65E8-D09C-1E8C-B84E-77F588BE12E8}"/>
              </a:ext>
            </a:extLst>
          </p:cNvPr>
          <p:cNvSpPr/>
          <p:nvPr/>
        </p:nvSpPr>
        <p:spPr>
          <a:xfrm>
            <a:off x="726711" y="1286299"/>
            <a:ext cx="10832379" cy="1179421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25000">
                <a:srgbClr val="FFAE3F">
                  <a:alpha val="86000"/>
                </a:srgbClr>
              </a:gs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详细考虑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不同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模型结构特征的各部分显存占用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特点</a:t>
            </a:r>
            <a:r>
              <a:rPr lang="zh-CN" altLang="en-US" kern="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，同时考虑到</a:t>
            </a:r>
            <a:r>
              <a:rPr lang="zh-CN" altLang="en-US" b="1" kern="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量化</a:t>
            </a:r>
            <a:r>
              <a:rPr lang="zh-CN" altLang="en-US" kern="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方案</a:t>
            </a:r>
            <a:endParaRPr kumimoji="0" lang="en-US" altLang="zh-CN" sz="1800" b="0" i="0" u="none" strike="noStrike" kern="0" cap="none" spc="100" normalizeH="0" baseline="0" noProof="0">
              <a:ln>
                <a:noFill/>
              </a:ln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kern="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提供显存占用</a:t>
            </a:r>
            <a:r>
              <a:rPr lang="zh-CN" altLang="en-US" kern="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上限</a:t>
            </a:r>
            <a:r>
              <a:rPr lang="zh-CN" altLang="en-US" kern="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分析，如使用经优化的</a:t>
            </a:r>
            <a:r>
              <a:rPr lang="zh-CN" altLang="en-US" kern="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推理框架</a:t>
            </a:r>
            <a:r>
              <a:rPr lang="zh-CN" altLang="en-US" kern="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则能进一步节省显存</a:t>
            </a:r>
            <a:endParaRPr lang="en-US" altLang="zh-CN" kern="0" spc="1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使用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经验因子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控制额外开销部分计算，可根据情况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修改</a:t>
            </a:r>
            <a:r>
              <a:rPr kumimoji="0" lang="zh-CN" altLang="en-US" sz="1800" b="0" i="0" u="none" strike="noStrike" kern="0" cap="none" spc="100" normalizeH="0" baseline="0" noProof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（详见说明文档）</a:t>
            </a:r>
          </a:p>
        </p:txBody>
      </p:sp>
    </p:spTree>
    <p:extLst>
      <p:ext uri="{BB962C8B-B14F-4D97-AF65-F5344CB8AC3E}">
        <p14:creationId xmlns:p14="http://schemas.microsoft.com/office/powerpoint/2010/main" val="66542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3.2 </a:t>
            </a:r>
            <a:r>
              <a:rPr lang="zh-CN" altLang="en-US"/>
              <a:t>算力计算难点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90781EA-40DE-1D53-67FD-B18F3F9ED169}"/>
              </a:ext>
            </a:extLst>
          </p:cNvPr>
          <p:cNvSpPr/>
          <p:nvPr/>
        </p:nvSpPr>
        <p:spPr>
          <a:xfrm>
            <a:off x="751471" y="1504053"/>
            <a:ext cx="5021495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379045-E34A-7D1A-B32C-82B66C568E98}"/>
              </a:ext>
            </a:extLst>
          </p:cNvPr>
          <p:cNvSpPr/>
          <p:nvPr/>
        </p:nvSpPr>
        <p:spPr>
          <a:xfrm>
            <a:off x="5986404" y="1504054"/>
            <a:ext cx="5544897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74BA27-052A-39B9-9A2F-612A8D1171EF}"/>
              </a:ext>
            </a:extLst>
          </p:cNvPr>
          <p:cNvSpPr txBox="1"/>
          <p:nvPr/>
        </p:nvSpPr>
        <p:spPr>
          <a:xfrm>
            <a:off x="876273" y="1652402"/>
            <a:ext cx="3309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Prefill </a:t>
            </a: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BDD74-0A5D-785A-CDF8-1DC1F7CBB2AF}"/>
              </a:ext>
            </a:extLst>
          </p:cNvPr>
          <p:cNvSpPr txBox="1"/>
          <p:nvPr/>
        </p:nvSpPr>
        <p:spPr>
          <a:xfrm>
            <a:off x="6228466" y="1652402"/>
            <a:ext cx="3191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 </a:t>
            </a: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861851-A6E5-36F1-6210-963127B69177}"/>
              </a:ext>
            </a:extLst>
          </p:cNvPr>
          <p:cNvSpPr txBox="1"/>
          <p:nvPr/>
        </p:nvSpPr>
        <p:spPr>
          <a:xfrm>
            <a:off x="1153766" y="4528494"/>
            <a:ext cx="10291015" cy="1192094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42A84F-676B-5E06-19F6-F8C08720A6BF}"/>
              </a:ext>
            </a:extLst>
          </p:cNvPr>
          <p:cNvSpPr txBox="1"/>
          <p:nvPr/>
        </p:nvSpPr>
        <p:spPr>
          <a:xfrm>
            <a:off x="1333254" y="4730538"/>
            <a:ext cx="9860481" cy="7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max(Prefill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Decode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 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量化精度系数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批处理效率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校准因子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算力限制显卡数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⌈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/ (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单卡算力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en-US" altLang="zh-CN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GPU</a:t>
            </a:r>
            <a:r>
              <a:rPr lang="zh-CN" altLang="en-US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利用率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/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𝒂𝒕𝒕𝒏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𝑻𝑻𝑭𝑻</m:t>
                          </m:r>
                        </m:den>
                      </m:f>
                    </m:oMath>
                  </m:oMathPara>
                </a14:m>
                <a:endParaRPr lang="zh-CN" altLang="en-US" b="1">
                  <a:solidFill>
                    <a:srgbClr val="000000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blipFill>
                <a:blip r:embed="rId5"/>
                <a:stretch>
                  <a:fillRect r="-9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/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𝒔𝒆𝒒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𝒂𝒕𝒕𝒏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𝒌𝒗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𝑻𝑷𝑶𝑻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𝒕𝒐𝒌𝒆𝒏𝒔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blipFill>
                <a:blip r:embed="rId6"/>
                <a:stretch>
                  <a:fillRect r="-13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006E9B1-234D-4C4D-3516-869573A8781E}"/>
              </a:ext>
            </a:extLst>
          </p:cNvPr>
          <p:cNvSpPr txBox="1"/>
          <p:nvPr/>
        </p:nvSpPr>
        <p:spPr>
          <a:xfrm>
            <a:off x="979164" y="3308987"/>
            <a:ext cx="4001115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Prefill </a:t>
            </a: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阶段需要一次性大量计算</a:t>
            </a:r>
            <a:endParaRPr lang="en-US" altLang="zh-CN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更看重加速卡的算力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BFBC2E-946C-C6DC-748E-A2F1393D0B28}"/>
              </a:ext>
            </a:extLst>
          </p:cNvPr>
          <p:cNvSpPr txBox="1"/>
          <p:nvPr/>
        </p:nvSpPr>
        <p:spPr>
          <a:xfrm>
            <a:off x="6228466" y="3342997"/>
            <a:ext cx="4001115" cy="7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Decode </a:t>
            </a: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阶段需要多次的访存操作</a:t>
            </a:r>
            <a:endParaRPr lang="en-US" altLang="zh-CN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更看重加速卡显存带宽</a:t>
            </a:r>
          </a:p>
        </p:txBody>
      </p:sp>
    </p:spTree>
    <p:extLst>
      <p:ext uri="{BB962C8B-B14F-4D97-AF65-F5344CB8AC3E}">
        <p14:creationId xmlns:p14="http://schemas.microsoft.com/office/powerpoint/2010/main" val="19322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3.3 </a:t>
            </a:r>
            <a:r>
              <a:rPr lang="zh-CN" altLang="en-US"/>
              <a:t>硬件算力实测难点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A945B42-8CFC-D776-DA15-502325DBD378}"/>
              </a:ext>
            </a:extLst>
          </p:cNvPr>
          <p:cNvSpPr/>
          <p:nvPr/>
        </p:nvSpPr>
        <p:spPr>
          <a:xfrm>
            <a:off x="636343" y="2006708"/>
            <a:ext cx="5854421" cy="198649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85F5A1F-D167-56D4-2C1F-73053BC1EEF3}"/>
              </a:ext>
            </a:extLst>
          </p:cNvPr>
          <p:cNvSpPr/>
          <p:nvPr/>
        </p:nvSpPr>
        <p:spPr>
          <a:xfrm>
            <a:off x="636343" y="4163418"/>
            <a:ext cx="5854421" cy="2198373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DF58A0-2E6D-4B9B-94A4-F1165A0A5E6E}"/>
              </a:ext>
            </a:extLst>
          </p:cNvPr>
          <p:cNvSpPr txBox="1"/>
          <p:nvPr/>
        </p:nvSpPr>
        <p:spPr>
          <a:xfrm>
            <a:off x="742021" y="2151036"/>
            <a:ext cx="3309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⚡算力测试</a:t>
            </a:r>
            <a:endParaRPr lang="zh-CN" altLang="en-US" sz="20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054610-1774-6E31-C3B5-68FEF8AC81DD}"/>
              </a:ext>
            </a:extLst>
          </p:cNvPr>
          <p:cNvSpPr txBox="1"/>
          <p:nvPr/>
        </p:nvSpPr>
        <p:spPr>
          <a:xfrm>
            <a:off x="800900" y="4359940"/>
            <a:ext cx="3191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⚙ 访存测试</a:t>
            </a:r>
            <a:endParaRPr lang="zh-CN" altLang="en-US" sz="20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8894BA-BE53-71BE-B931-3247D288856C}"/>
              </a:ext>
            </a:extLst>
          </p:cNvPr>
          <p:cNvSpPr txBox="1"/>
          <p:nvPr/>
        </p:nvSpPr>
        <p:spPr>
          <a:xfrm>
            <a:off x="800900" y="2622648"/>
            <a:ext cx="5530050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GEMM</a:t>
            </a: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（通用矩阵乘）计算密集型算子测试</a:t>
            </a:r>
            <a:endParaRPr lang="en-US" altLang="zh-CN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 </a:t>
            </a:r>
            <a:r>
              <a:rPr lang="en-US" altLang="zh-CN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Pytorch Profiler </a:t>
            </a: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提取大模型矩阵乘</a:t>
            </a:r>
            <a:r>
              <a:rPr lang="zh-CN" altLang="en-US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常见尺寸</a:t>
            </a:r>
            <a:endParaRPr lang="en-US" altLang="zh-CN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保证大模型实际运行的算力</a:t>
            </a:r>
            <a:r>
              <a:rPr lang="zh-CN" altLang="en-US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下限</a:t>
            </a:r>
            <a:endParaRPr lang="en-US" altLang="zh-CN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65721B-CD6C-FC38-313A-3F34579ABF5C}"/>
              </a:ext>
            </a:extLst>
          </p:cNvPr>
          <p:cNvSpPr txBox="1"/>
          <p:nvPr/>
        </p:nvSpPr>
        <p:spPr>
          <a:xfrm>
            <a:off x="800900" y="4799594"/>
            <a:ext cx="5854421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LayerNorm</a:t>
            </a: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（层归一化）</a:t>
            </a:r>
            <a:r>
              <a:rPr lang="en-US" altLang="zh-CN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访存密集型算子测试</a:t>
            </a:r>
            <a:endParaRPr lang="en-US" altLang="zh-CN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该算子速度瓶颈取决于</a:t>
            </a:r>
            <a:r>
              <a:rPr lang="zh-CN" altLang="en-US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显存带宽</a:t>
            </a:r>
            <a:endParaRPr lang="en-US" altLang="zh-CN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测试不同精度及尺寸下的速度取多次平均值</a:t>
            </a:r>
            <a:endParaRPr lang="zh-CN" altLang="en-US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3FAA6F-FCC5-3454-6DD1-43A2C3BBA171}"/>
              </a:ext>
            </a:extLst>
          </p:cNvPr>
          <p:cNvSpPr txBox="1"/>
          <p:nvPr/>
        </p:nvSpPr>
        <p:spPr>
          <a:xfrm>
            <a:off x="1549631" y="1206139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  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精确模型推理场景下的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硬件利用率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39406-2603-A197-2A21-76C320E3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50"/>
          <a:stretch/>
        </p:blipFill>
        <p:spPr>
          <a:xfrm>
            <a:off x="6952685" y="2025143"/>
            <a:ext cx="4667250" cy="4273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8716887-8B4D-A5A2-9163-9D6362F8A371}"/>
              </a:ext>
            </a:extLst>
          </p:cNvPr>
          <p:cNvSpPr/>
          <p:nvPr/>
        </p:nvSpPr>
        <p:spPr>
          <a:xfrm>
            <a:off x="8420100" y="2351091"/>
            <a:ext cx="896129" cy="88016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71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项目测试结果说明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7B9B28-920A-336A-8E38-3F9CF54E3E74}"/>
              </a:ext>
            </a:extLst>
          </p:cNvPr>
          <p:cNvSpPr txBox="1"/>
          <p:nvPr/>
        </p:nvSpPr>
        <p:spPr>
          <a:xfrm>
            <a:off x="995388" y="1135516"/>
            <a:ext cx="1152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llama2-7B\13B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进行测试，不同</a:t>
            </a:r>
            <a:r>
              <a:rPr lang="zh-CN" altLang="en-US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输入负载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下预测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误差不超过</a:t>
            </a:r>
            <a:r>
              <a:rPr lang="en-US" altLang="zh-CN" sz="2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5%</a:t>
            </a:r>
            <a:endParaRPr lang="zh-CN" altLang="en-US" sz="2400" dirty="0">
              <a:solidFill>
                <a:srgbClr val="FFC000"/>
              </a:solidFill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A6B288-5FB4-7E9C-E979-3B6C2F3653D1}"/>
              </a:ext>
            </a:extLst>
          </p:cNvPr>
          <p:cNvSpPr txBox="1"/>
          <p:nvPr/>
        </p:nvSpPr>
        <p:spPr>
          <a:xfrm>
            <a:off x="1070626" y="6207807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实验环境：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8 * NVIDIA A100 PCIe - 40G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（显存占用情况与加速卡型号无关） 测试及绘图程序已开源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D55A22-234C-285B-DA44-ED5A8651ABC2}"/>
              </a:ext>
            </a:extLst>
          </p:cNvPr>
          <p:cNvSpPr txBox="1"/>
          <p:nvPr/>
        </p:nvSpPr>
        <p:spPr>
          <a:xfrm>
            <a:off x="1019818" y="34067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C19357-C5BF-9574-52D4-7C3D26537271}"/>
              </a:ext>
            </a:extLst>
          </p:cNvPr>
          <p:cNvSpPr txBox="1"/>
          <p:nvPr/>
        </p:nvSpPr>
        <p:spPr>
          <a:xfrm>
            <a:off x="8484037" y="5836955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llama2-13B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02840B-3CC2-8101-9CE8-B0AF896BEB05}"/>
              </a:ext>
            </a:extLst>
          </p:cNvPr>
          <p:cNvSpPr txBox="1"/>
          <p:nvPr/>
        </p:nvSpPr>
        <p:spPr>
          <a:xfrm>
            <a:off x="2465586" y="5788412"/>
            <a:ext cx="1608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llama2-7B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93489A-6C60-F605-E2BA-04F519C01FD8}"/>
              </a:ext>
            </a:extLst>
          </p:cNvPr>
          <p:cNvSpPr txBox="1"/>
          <p:nvPr/>
        </p:nvSpPr>
        <p:spPr>
          <a:xfrm>
            <a:off x="4004205" y="34447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C3124B-B69D-28E9-84FD-1E94B1F97E42}"/>
              </a:ext>
            </a:extLst>
          </p:cNvPr>
          <p:cNvSpPr txBox="1"/>
          <p:nvPr/>
        </p:nvSpPr>
        <p:spPr>
          <a:xfrm>
            <a:off x="834478" y="55335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8926C0-524C-7737-AC73-8341CB741377}"/>
              </a:ext>
            </a:extLst>
          </p:cNvPr>
          <p:cNvSpPr txBox="1"/>
          <p:nvPr/>
        </p:nvSpPr>
        <p:spPr>
          <a:xfrm>
            <a:off x="3961461" y="55331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4E5BE1-FDE8-3CC0-BED4-C37EDBCEBA60}"/>
              </a:ext>
            </a:extLst>
          </p:cNvPr>
          <p:cNvSpPr txBox="1"/>
          <p:nvPr/>
        </p:nvSpPr>
        <p:spPr>
          <a:xfrm>
            <a:off x="7009480" y="34430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4482E5-8CA2-3309-4A75-A15953B50E62}"/>
              </a:ext>
            </a:extLst>
          </p:cNvPr>
          <p:cNvSpPr txBox="1"/>
          <p:nvPr/>
        </p:nvSpPr>
        <p:spPr>
          <a:xfrm>
            <a:off x="9944572" y="34113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E9725A-38CC-67FD-5428-E43526750165}"/>
              </a:ext>
            </a:extLst>
          </p:cNvPr>
          <p:cNvSpPr txBox="1"/>
          <p:nvPr/>
        </p:nvSpPr>
        <p:spPr>
          <a:xfrm>
            <a:off x="7009480" y="5567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0A736C-1FC3-93AD-8613-DD8315C2D39C}"/>
              </a:ext>
            </a:extLst>
          </p:cNvPr>
          <p:cNvSpPr txBox="1"/>
          <p:nvPr/>
        </p:nvSpPr>
        <p:spPr>
          <a:xfrm>
            <a:off x="9944572" y="55831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16" name="图片 15" descr="图表, 条形图&#10;&#10;描述已自动生成">
            <a:extLst>
              <a:ext uri="{FF2B5EF4-FFF2-40B4-BE49-F238E27FC236}">
                <a16:creationId xmlns:a16="http://schemas.microsoft.com/office/drawing/2014/main" id="{800C8BD1-A5D2-5170-1B8C-D92F60D72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14" y="3790817"/>
            <a:ext cx="2841556" cy="1691128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6993C679-AC1C-333B-CA5A-287EAF917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90817"/>
            <a:ext cx="2838055" cy="1689045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280E75E4-1DA2-4DEB-1933-8BAA3926B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14" y="1689902"/>
            <a:ext cx="2836800" cy="1688298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4B3B66CB-F33C-C6B7-431F-8164FC028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6" y="1682425"/>
            <a:ext cx="2836800" cy="1688298"/>
          </a:xfrm>
          <a:prstGeom prst="rect">
            <a:avLst/>
          </a:prstGeom>
        </p:spPr>
      </p:pic>
      <p:pic>
        <p:nvPicPr>
          <p:cNvPr id="20" name="图片 19" descr="图表, 条形图&#10;&#10;描述已自动生成">
            <a:extLst>
              <a:ext uri="{FF2B5EF4-FFF2-40B4-BE49-F238E27FC236}">
                <a16:creationId xmlns:a16="http://schemas.microsoft.com/office/drawing/2014/main" id="{F1C0BFA1-D00B-D0BD-E43E-E57A08FBD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92" y="3789741"/>
            <a:ext cx="2836800" cy="1688298"/>
          </a:xfrm>
          <a:prstGeom prst="rect">
            <a:avLst/>
          </a:prstGeom>
        </p:spPr>
      </p:pic>
      <p:pic>
        <p:nvPicPr>
          <p:cNvPr id="21" name="图片 20" descr="图表, 条形图&#10;&#10;描述已自动生成">
            <a:extLst>
              <a:ext uri="{FF2B5EF4-FFF2-40B4-BE49-F238E27FC236}">
                <a16:creationId xmlns:a16="http://schemas.microsoft.com/office/drawing/2014/main" id="{93A4535E-A6D8-402F-A1BF-392DA474F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64" y="3790817"/>
            <a:ext cx="2836800" cy="1688298"/>
          </a:xfrm>
          <a:prstGeom prst="rect">
            <a:avLst/>
          </a:prstGeom>
        </p:spPr>
      </p:pic>
      <p:pic>
        <p:nvPicPr>
          <p:cNvPr id="22" name="图片 21" descr="图表, 条形图&#10;&#10;描述已自动生成">
            <a:extLst>
              <a:ext uri="{FF2B5EF4-FFF2-40B4-BE49-F238E27FC236}">
                <a16:creationId xmlns:a16="http://schemas.microsoft.com/office/drawing/2014/main" id="{BFBFA21B-A910-91B4-5C8D-589C5C918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74" y="1691229"/>
            <a:ext cx="2836800" cy="1688298"/>
          </a:xfrm>
          <a:prstGeom prst="rect">
            <a:avLst/>
          </a:prstGeom>
        </p:spPr>
      </p:pic>
      <p:pic>
        <p:nvPicPr>
          <p:cNvPr id="23" name="图片 22" descr="图表, 条形图&#10;&#10;描述已自动生成">
            <a:extLst>
              <a:ext uri="{FF2B5EF4-FFF2-40B4-BE49-F238E27FC236}">
                <a16:creationId xmlns:a16="http://schemas.microsoft.com/office/drawing/2014/main" id="{59B419F8-8CBF-A5F7-6398-4BAF1E26B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689902"/>
            <a:ext cx="2836800" cy="1688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项目测试结果说明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DEF45-7EBD-9E32-52CD-8D8E9CAC87B3}"/>
              </a:ext>
            </a:extLst>
          </p:cNvPr>
          <p:cNvSpPr txBox="1"/>
          <p:nvPr/>
        </p:nvSpPr>
        <p:spPr>
          <a:xfrm>
            <a:off x="994133" y="1186316"/>
            <a:ext cx="1152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8x7B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</a:t>
            </a:r>
            <a:r>
              <a:rPr lang="en-US" altLang="zh-CN" sz="2400" dirty="0" err="1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)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llava-1.5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(Multimodal)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</a:t>
            </a:r>
            <a:endParaRPr lang="zh-CN" altLang="en-US" sz="2400" dirty="0"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DBA068-E55F-853B-B8F5-D52FFC930843}"/>
              </a:ext>
            </a:extLst>
          </p:cNvPr>
          <p:cNvSpPr txBox="1"/>
          <p:nvPr/>
        </p:nvSpPr>
        <p:spPr>
          <a:xfrm>
            <a:off x="1069371" y="6229315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实验环境：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8 * NVIDIA A100 PCIe - 40G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（显存占用情况与加速卡型号无关） 测试及绘图程序已开源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FBDB8F-6740-445E-7B62-9DC4579A7A20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F0FAE-2F85-1C54-2867-529D0CBEED9B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A0A360-967F-4017-A2CE-1BE100DD7DC5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2CC638-823A-C554-9FA9-2BE0B31898C5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660D8-819F-BD9F-94A7-08540D135095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5F92A1-69B0-EE52-B62C-01BB5CEDEECC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37276-AFB2-DD34-3CA6-BA74D5D7BA0F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C4BAF1-AE8B-410B-2110-31D4E5EC8D29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A00DD3-69F7-C76C-F257-B1343847E6AE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69F75C-8AC4-0F18-D2C8-A0FB78ABDB35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16" name="图片 15" descr="图表, 条形图&#10;&#10;描述已自动生成">
            <a:extLst>
              <a:ext uri="{FF2B5EF4-FFF2-40B4-BE49-F238E27FC236}">
                <a16:creationId xmlns:a16="http://schemas.microsoft.com/office/drawing/2014/main" id="{FF323461-8DD4-B2E7-F744-DA40082C4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6683"/>
            <a:ext cx="2836800" cy="1688298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6827B858-230D-B707-DC94-8576BDBDF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2" y="1719376"/>
            <a:ext cx="2836800" cy="1688298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195D7A01-8B77-7D6A-A8AF-580CF383B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836382"/>
            <a:ext cx="2836800" cy="1688298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6ED84321-3B52-6091-77D8-65E537044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45" y="3829153"/>
            <a:ext cx="2836800" cy="1688298"/>
          </a:xfrm>
          <a:prstGeom prst="rect">
            <a:avLst/>
          </a:prstGeom>
        </p:spPr>
      </p:pic>
      <p:pic>
        <p:nvPicPr>
          <p:cNvPr id="20" name="图片 19" descr="图表, 条形图&#10;&#10;描述已自动生成">
            <a:extLst>
              <a:ext uri="{FF2B5EF4-FFF2-40B4-BE49-F238E27FC236}">
                <a16:creationId xmlns:a16="http://schemas.microsoft.com/office/drawing/2014/main" id="{4833619B-88C8-FFBC-C42E-C280EC13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3841200"/>
            <a:ext cx="2836800" cy="1688298"/>
          </a:xfrm>
          <a:prstGeom prst="rect">
            <a:avLst/>
          </a:prstGeom>
        </p:spPr>
      </p:pic>
      <p:pic>
        <p:nvPicPr>
          <p:cNvPr id="21" name="图片 20" descr="图表, 条形图, 直方图&#10;&#10;描述已自动生成">
            <a:extLst>
              <a:ext uri="{FF2B5EF4-FFF2-40B4-BE49-F238E27FC236}">
                <a16:creationId xmlns:a16="http://schemas.microsoft.com/office/drawing/2014/main" id="{580C0091-D9FC-ADAC-DA6E-48099D928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3836382"/>
            <a:ext cx="2836800" cy="1688298"/>
          </a:xfrm>
          <a:prstGeom prst="rect">
            <a:avLst/>
          </a:prstGeom>
        </p:spPr>
      </p:pic>
      <p:pic>
        <p:nvPicPr>
          <p:cNvPr id="22" name="图片 21" descr="图表, 条形图&#10;&#10;描述已自动生成">
            <a:extLst>
              <a:ext uri="{FF2B5EF4-FFF2-40B4-BE49-F238E27FC236}">
                <a16:creationId xmlns:a16="http://schemas.microsoft.com/office/drawing/2014/main" id="{2F2CA98F-EC60-7A8F-43BE-113E5E369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1693583"/>
            <a:ext cx="2836800" cy="1688298"/>
          </a:xfrm>
          <a:prstGeom prst="rect">
            <a:avLst/>
          </a:prstGeom>
        </p:spPr>
      </p:pic>
      <p:pic>
        <p:nvPicPr>
          <p:cNvPr id="23" name="图片 22" descr="图表, 条形图&#10;&#10;描述已自动生成">
            <a:extLst>
              <a:ext uri="{FF2B5EF4-FFF2-40B4-BE49-F238E27FC236}">
                <a16:creationId xmlns:a16="http://schemas.microsoft.com/office/drawing/2014/main" id="{31964EA1-643F-BC22-DD93-1AA1FB87A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81" y="1693797"/>
            <a:ext cx="2836800" cy="16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en-US" altLang="zh-CN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SLO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1054046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DeepSeek-R1 671B </a:t>
            </a:r>
            <a:r>
              <a:rPr lang="zh-CN" altLang="en-US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满血版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1054046" y="1736169"/>
            <a:ext cx="10432644" cy="11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通过自定义方式指定</a:t>
            </a:r>
            <a:r>
              <a:rPr lang="zh-CN" altLang="en-US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某国产加速卡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BF16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123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TFLOPS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，显存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96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GB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AICompss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卡运行，经 </a:t>
            </a:r>
            <a:r>
              <a:rPr lang="en-US" altLang="zh-CN" dirty="0" err="1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vllm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benchmark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测试，能够达到</a:t>
            </a:r>
            <a:r>
              <a:rPr lang="zh-CN" altLang="en-US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目标吞吐量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6E971D8-BA6D-B1B1-5B60-6E2840927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1803"/>
              </p:ext>
            </p:extLst>
          </p:nvPr>
        </p:nvGraphicFramePr>
        <p:xfrm>
          <a:off x="1142082" y="3073942"/>
          <a:ext cx="7805068" cy="316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2420268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TPOT(ms)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139.76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12.44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154.57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221.97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15.29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248.23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284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242.4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18.47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413.39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39512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412.9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25.09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601.25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499.16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28.87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1041.63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907.97</a:t>
                      </a:r>
                      <a:endParaRPr lang="en-US" altLang="zh-CN" sz="1800" b="0" i="0" u="none" strike="noStrike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36.43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1605.56 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1647.62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52.12</a:t>
                      </a:r>
                      <a:endParaRPr lang="en-US" altLang="zh-CN" sz="1800" b="0" i="0" u="none" strike="noStrike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2191.91 </a:t>
                      </a:r>
                      <a:endParaRPr lang="en-US" altLang="zh-CN" sz="18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pic>
        <p:nvPicPr>
          <p:cNvPr id="9" name="图形 8">
            <a:extLst>
              <a:ext uri="{FF2B5EF4-FFF2-40B4-BE49-F238E27FC236}">
                <a16:creationId xmlns:a16="http://schemas.microsoft.com/office/drawing/2014/main" id="{B32AF343-4C12-0946-B0ED-440A09475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772"/>
          <a:stretch/>
        </p:blipFill>
        <p:spPr>
          <a:xfrm>
            <a:off x="5346520" y="856856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97584E-23D9-3B22-EB56-41CF277E1444}"/>
              </a:ext>
            </a:extLst>
          </p:cNvPr>
          <p:cNvGrpSpPr/>
          <p:nvPr/>
        </p:nvGrpSpPr>
        <p:grpSpPr>
          <a:xfrm>
            <a:off x="9679451" y="2942758"/>
            <a:ext cx="1983594" cy="3667096"/>
            <a:chOff x="4911148" y="3054966"/>
            <a:chExt cx="1983594" cy="36670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CF4B82-82F8-7737-6F69-4E3FFF695F3D}"/>
                </a:ext>
              </a:extLst>
            </p:cNvPr>
            <p:cNvGrpSpPr/>
            <p:nvPr/>
          </p:nvGrpSpPr>
          <p:grpSpPr>
            <a:xfrm>
              <a:off x="4911148" y="3054966"/>
              <a:ext cx="1983594" cy="3667096"/>
              <a:chOff x="7271502" y="2858955"/>
              <a:chExt cx="1875441" cy="366992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C353EB2-8B2C-EB99-C6E1-CFF5C9FCB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4464" b="2485"/>
              <a:stretch>
                <a:fillRect/>
              </a:stretch>
            </p:blipFill>
            <p:spPr>
              <a:xfrm>
                <a:off x="7378871" y="2982627"/>
                <a:ext cx="1660703" cy="3433960"/>
              </a:xfrm>
              <a:prstGeom prst="roundRect">
                <a:avLst>
                  <a:gd name="adj" fmla="val 4913"/>
                </a:avLst>
              </a:prstGeom>
              <a:ln>
                <a:noFill/>
                <a:prstDash val="solid"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55927FA-86FF-18FD-8E77-A2542CFB4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7271502" y="2858955"/>
                <a:ext cx="1875441" cy="3669927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</p:grpSp>
        <p:pic>
          <p:nvPicPr>
            <p:cNvPr id="10" name="图片 9" descr="QR 代码&#10;&#10;描述已自动生成">
              <a:extLst>
                <a:ext uri="{FF2B5EF4-FFF2-40B4-BE49-F238E27FC236}">
                  <a16:creationId xmlns:a16="http://schemas.microsoft.com/office/drawing/2014/main" id="{6F2121DD-4E24-CCF0-B51D-0EFDBFC6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158" y="4786953"/>
              <a:ext cx="1517573" cy="1517573"/>
            </a:xfrm>
            <a:prstGeom prst="rect">
              <a:avLst/>
            </a:prstGeom>
          </p:spPr>
        </p:pic>
      </p:grpSp>
      <p:pic>
        <p:nvPicPr>
          <p:cNvPr id="12" name="演示视频">
            <a:hlinkClick r:id="" action="ppaction://media"/>
            <a:extLst>
              <a:ext uri="{FF2B5EF4-FFF2-40B4-BE49-F238E27FC236}">
                <a16:creationId xmlns:a16="http://schemas.microsoft.com/office/drawing/2014/main" id="{71ABE199-48F2-0654-D41F-48F02DB88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5016" y="1301749"/>
            <a:ext cx="9072984" cy="49386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4C65FB-F9DF-26B6-B3F4-9C8D1D60A4FE}"/>
              </a:ext>
            </a:extLst>
          </p:cNvPr>
          <p:cNvSpPr txBox="1"/>
          <p:nvPr/>
        </p:nvSpPr>
        <p:spPr>
          <a:xfrm>
            <a:off x="9554230" y="1560678"/>
            <a:ext cx="223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即刻扫</a:t>
            </a:r>
            <a:r>
              <a:rPr lang="zh-CN" altLang="en-US" sz="36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码</a:t>
            </a:r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体验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FCE22A6-6823-0954-3574-964EB738CE6A}"/>
              </a:ext>
            </a:extLst>
          </p:cNvPr>
          <p:cNvSpPr txBox="1"/>
          <p:nvPr/>
        </p:nvSpPr>
        <p:spPr>
          <a:xfrm>
            <a:off x="3143250" y="1425342"/>
            <a:ext cx="6096000" cy="214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欢迎体验！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感谢批评与指正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5" name="文本占位符 44">
            <a:extLst>
              <a:ext uri="{FF2B5EF4-FFF2-40B4-BE49-F238E27FC236}">
                <a16:creationId xmlns:a16="http://schemas.microsoft.com/office/drawing/2014/main" id="{8591B1B3-2A83-8F88-9F76-152DF8409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36" name="文本占位符 45">
            <a:extLst>
              <a:ext uri="{FF2B5EF4-FFF2-40B4-BE49-F238E27FC236}">
                <a16:creationId xmlns:a16="http://schemas.microsoft.com/office/drawing/2014/main" id="{F62FE052-5621-8C7F-E1A9-3049FF2E1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37" name="文本占位符 46">
            <a:extLst>
              <a:ext uri="{FF2B5EF4-FFF2-40B4-BE49-F238E27FC236}">
                <a16:creationId xmlns:a16="http://schemas.microsoft.com/office/drawing/2014/main" id="{C6318CC3-B617-0755-5FEE-162044246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38" name="文本占位符 47">
            <a:extLst>
              <a:ext uri="{FF2B5EF4-FFF2-40B4-BE49-F238E27FC236}">
                <a16:creationId xmlns:a16="http://schemas.microsoft.com/office/drawing/2014/main" id="{E1C715AE-A01F-115D-6DDB-103D65763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39" name="文本占位符 48">
            <a:extLst>
              <a:ext uri="{FF2B5EF4-FFF2-40B4-BE49-F238E27FC236}">
                <a16:creationId xmlns:a16="http://schemas.microsoft.com/office/drawing/2014/main" id="{04B3C5FF-F38A-6C29-0870-5893B3F3D2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0" name="文本占位符 49">
            <a:extLst>
              <a:ext uri="{FF2B5EF4-FFF2-40B4-BE49-F238E27FC236}">
                <a16:creationId xmlns:a16="http://schemas.microsoft.com/office/drawing/2014/main" id="{4592100C-29F5-8056-0764-1D9A275E4D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41" name="文本占位符 50">
            <a:extLst>
              <a:ext uri="{FF2B5EF4-FFF2-40B4-BE49-F238E27FC236}">
                <a16:creationId xmlns:a16="http://schemas.microsoft.com/office/drawing/2014/main" id="{1BFB85C3-AF4F-66FE-0AF1-B54D5DAAEE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42" name="文本占位符 51">
            <a:extLst>
              <a:ext uri="{FF2B5EF4-FFF2-40B4-BE49-F238E27FC236}">
                <a16:creationId xmlns:a16="http://schemas.microsoft.com/office/drawing/2014/main" id="{D35FE85C-9227-D4D4-EFC8-83E25EEAB2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43" name="文本占位符 52">
            <a:extLst>
              <a:ext uri="{FF2B5EF4-FFF2-40B4-BE49-F238E27FC236}">
                <a16:creationId xmlns:a16="http://schemas.microsoft.com/office/drawing/2014/main" id="{C517C87D-7063-9333-C56D-A1B9F972A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44" name="文本占位符 53">
            <a:extLst>
              <a:ext uri="{FF2B5EF4-FFF2-40B4-BE49-F238E27FC236}">
                <a16:creationId xmlns:a16="http://schemas.microsoft.com/office/drawing/2014/main" id="{42B6953E-EB8F-681C-3801-E66887E6BB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1.1 </a:t>
            </a:r>
            <a:r>
              <a:rPr lang="zh-CN" altLang="en-US"/>
              <a:t>设计背景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54C172-92B4-FAFB-4E00-29667F74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03" y="2851845"/>
            <a:ext cx="5273791" cy="2840109"/>
          </a:xfrm>
          <a:prstGeom prst="rect">
            <a:avLst/>
          </a:prstGeom>
          <a:effectLst>
            <a:reflection blurRad="25400" stA="33000" endPos="25000" dist="508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7D54B2-C48C-60DE-594D-9B7CBF2D18F1}"/>
              </a:ext>
            </a:extLst>
          </p:cNvPr>
          <p:cNvSpPr txBox="1"/>
          <p:nvPr/>
        </p:nvSpPr>
        <p:spPr>
          <a:xfrm>
            <a:off x="6521566" y="5862457"/>
            <a:ext cx="4981005" cy="31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来源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: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《2023 - 2024年中国人工智能计算力发展评估报告》</a:t>
            </a:r>
          </a:p>
        </p:txBody>
      </p:sp>
      <p:pic>
        <p:nvPicPr>
          <p:cNvPr id="8" name="图片 7" descr="图表, 散点图, 气泡图&#10;&#10;描述已自动生成">
            <a:extLst>
              <a:ext uri="{FF2B5EF4-FFF2-40B4-BE49-F238E27FC236}">
                <a16:creationId xmlns:a16="http://schemas.microsoft.com/office/drawing/2014/main" id="{2A3282AA-0ADA-020D-7BF3-34FC7CF66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67" y="2851845"/>
            <a:ext cx="4260600" cy="2840400"/>
          </a:xfrm>
          <a:prstGeom prst="rect">
            <a:avLst/>
          </a:prstGeom>
          <a:effectLst>
            <a:reflection blurRad="25400" stA="33000" endPos="25000" dist="508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DB74AF-F2EC-6B0A-D632-A4249116654F}"/>
              </a:ext>
            </a:extLst>
          </p:cNvPr>
          <p:cNvSpPr txBox="1"/>
          <p:nvPr/>
        </p:nvSpPr>
        <p:spPr>
          <a:xfrm>
            <a:off x="1205533" y="5862457"/>
            <a:ext cx="4981005" cy="31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来源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: https://lifearchitect.ai/timeline/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56FDC0-426C-685C-3B13-4CDA6E5E8D05}"/>
              </a:ext>
            </a:extLst>
          </p:cNvPr>
          <p:cNvSpPr txBox="1"/>
          <p:nvPr/>
        </p:nvSpPr>
        <p:spPr>
          <a:xfrm>
            <a:off x="678064" y="1517819"/>
            <a:ext cx="4950350" cy="104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大模型参数从</a:t>
            </a: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百亿</a:t>
            </a: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到</a:t>
            </a: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rPr>
              <a:t>万亿</a:t>
            </a: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规模靠近</a:t>
            </a:r>
            <a:endParaRPr lang="en-US" altLang="zh-CN" sz="2400" b="1" spc="1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结构</a:t>
            </a: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稀疏化</a:t>
            </a: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、模态</a:t>
            </a: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多样化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16B882-C6D1-18A5-FCF7-0468C19A6891}"/>
              </a:ext>
            </a:extLst>
          </p:cNvPr>
          <p:cNvSpPr txBox="1"/>
          <p:nvPr/>
        </p:nvSpPr>
        <p:spPr>
          <a:xfrm>
            <a:off x="6390625" y="1517819"/>
            <a:ext cx="4950350" cy="100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智算中心模型</a:t>
            </a: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推理</a:t>
            </a: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负载占比加大</a:t>
            </a:r>
            <a:endParaRPr lang="en-US" altLang="zh-CN" sz="2400" b="1" spc="1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异构</a:t>
            </a: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硬件需求</a:t>
            </a:r>
            <a:r>
              <a:rPr lang="zh-CN" altLang="en-US" sz="2400" b="1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难以</a:t>
            </a:r>
            <a:r>
              <a:rPr lang="zh-CN" altLang="en-US" sz="2400" b="1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统一估计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设计目标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F793615-1E7C-C30D-443F-6E1CB11FFB85}"/>
              </a:ext>
            </a:extLst>
          </p:cNvPr>
          <p:cNvSpPr/>
          <p:nvPr/>
        </p:nvSpPr>
        <p:spPr>
          <a:xfrm>
            <a:off x="1038194" y="2426105"/>
            <a:ext cx="9537700" cy="2970240"/>
          </a:xfrm>
          <a:prstGeom prst="roundRect">
            <a:avLst>
              <a:gd name="adj" fmla="val 5179"/>
            </a:avLst>
          </a:prstGeom>
          <a:gradFill flip="none" rotWithShape="1">
            <a:gsLst>
              <a:gs pos="0">
                <a:srgbClr val="00256E">
                  <a:alpha val="5000"/>
                </a:srgbClr>
              </a:gs>
              <a:gs pos="95000">
                <a:srgbClr val="0A34BA">
                  <a:alpha val="5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779802-006A-A7E9-270E-4482947D64A7}"/>
              </a:ext>
            </a:extLst>
          </p:cNvPr>
          <p:cNvSpPr/>
          <p:nvPr/>
        </p:nvSpPr>
        <p:spPr>
          <a:xfrm>
            <a:off x="663544" y="2525331"/>
            <a:ext cx="10287000" cy="3203588"/>
          </a:xfrm>
          <a:prstGeom prst="roundRect">
            <a:avLst>
              <a:gd name="adj" fmla="val 4802"/>
            </a:avLst>
          </a:prstGeom>
          <a:gradFill flip="none" rotWithShape="1">
            <a:gsLst>
              <a:gs pos="0">
                <a:srgbClr val="00256E">
                  <a:alpha val="10000"/>
                </a:srgbClr>
              </a:gs>
              <a:gs pos="95000">
                <a:srgbClr val="0A34BA">
                  <a:alpha val="1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43438B-AB68-6A0B-2D13-A037E0D5EA13}"/>
              </a:ext>
            </a:extLst>
          </p:cNvPr>
          <p:cNvSpPr/>
          <p:nvPr/>
        </p:nvSpPr>
        <p:spPr>
          <a:xfrm>
            <a:off x="359695" y="2641494"/>
            <a:ext cx="10801350" cy="3667096"/>
          </a:xfrm>
          <a:prstGeom prst="roundRect">
            <a:avLst>
              <a:gd name="adj" fmla="val 4195"/>
            </a:avLst>
          </a:prstGeom>
          <a:gradFill flip="none" rotWithShape="1">
            <a:gsLst>
              <a:gs pos="0">
                <a:srgbClr val="00256E"/>
              </a:gs>
              <a:gs pos="95000">
                <a:srgbClr val="0A34BA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38100" stA="9000" endPos="7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0BC7F5-B8B9-72F6-F69F-1360A4B660C1}"/>
              </a:ext>
            </a:extLst>
          </p:cNvPr>
          <p:cNvGrpSpPr/>
          <p:nvPr/>
        </p:nvGrpSpPr>
        <p:grpSpPr>
          <a:xfrm>
            <a:off x="5439586" y="1190659"/>
            <a:ext cx="6369026" cy="5380449"/>
            <a:chOff x="885627" y="1392294"/>
            <a:chExt cx="6369026" cy="5380449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497170B-2D9A-F7AF-5626-BEAA195B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627" y="1392294"/>
              <a:ext cx="6369026" cy="5380449"/>
            </a:xfrm>
            <a:prstGeom prst="rect">
              <a:avLst/>
            </a:prstGeom>
            <a:ln>
              <a:noFill/>
              <a:prstDash val="solid"/>
            </a:ln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53F7BBB-21C4-F9AC-6663-A70483DC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180"/>
            <a:stretch>
              <a:fillRect/>
            </a:stretch>
          </p:blipFill>
          <p:spPr>
            <a:xfrm>
              <a:off x="1144434" y="1730851"/>
              <a:ext cx="5851412" cy="3393582"/>
            </a:xfrm>
            <a:prstGeom prst="roundRect">
              <a:avLst>
                <a:gd name="adj" fmla="val 0"/>
              </a:avLst>
            </a:prstGeom>
            <a:ln>
              <a:noFill/>
              <a:prstDash val="solid"/>
            </a:ln>
          </p:spPr>
        </p:pic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1706CF88-4844-A26F-04E6-C10775C407F5}"/>
              </a:ext>
            </a:extLst>
          </p:cNvPr>
          <p:cNvGrpSpPr/>
          <p:nvPr/>
        </p:nvGrpSpPr>
        <p:grpSpPr>
          <a:xfrm>
            <a:off x="9485549" y="2967759"/>
            <a:ext cx="1983594" cy="3667096"/>
            <a:chOff x="7271502" y="2858955"/>
            <a:chExt cx="1875441" cy="3669927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6A2E1B3-B218-290D-9A44-153BF9B2F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464" b="2485"/>
            <a:stretch>
              <a:fillRect/>
            </a:stretch>
          </p:blipFill>
          <p:spPr>
            <a:xfrm>
              <a:off x="7378871" y="2982627"/>
              <a:ext cx="1660703" cy="3433960"/>
            </a:xfrm>
            <a:prstGeom prst="roundRect">
              <a:avLst>
                <a:gd name="adj" fmla="val 4913"/>
              </a:avLst>
            </a:prstGeom>
            <a:ln>
              <a:noFill/>
              <a:prstDash val="solid"/>
            </a:ln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1658A4BD-BDB7-A3C9-A514-347C10183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71502" y="2858955"/>
              <a:ext cx="1875441" cy="3669927"/>
            </a:xfrm>
            <a:prstGeom prst="roundRect">
              <a:avLst>
                <a:gd name="adj" fmla="val 0"/>
              </a:avLst>
            </a:prstGeom>
            <a:ln>
              <a:noFill/>
              <a:prstDash val="solid"/>
            </a:ln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BCA73E6-DC2F-2BA8-414D-3B209B34A1B4}"/>
              </a:ext>
            </a:extLst>
          </p:cNvPr>
          <p:cNvSpPr txBox="1"/>
          <p:nvPr/>
        </p:nvSpPr>
        <p:spPr>
          <a:xfrm>
            <a:off x="543980" y="1323146"/>
            <a:ext cx="4844443" cy="10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设计一套精确的</a:t>
            </a:r>
            <a:r>
              <a:rPr lang="zh-CN" altLang="en-US" sz="32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</a:t>
            </a:r>
            <a:endParaRPr lang="en-US" altLang="zh-CN" sz="3200" spc="10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pc="10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给定模型推荐异构硬件</a:t>
            </a:r>
            <a:endParaRPr lang="en-US" altLang="zh-CN" spc="100">
              <a:solidFill>
                <a:schemeClr val="tx1">
                  <a:lumMod val="50000"/>
                  <a:lumOff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B15E74-965F-D975-5C0D-EAADF34DFE1E}"/>
              </a:ext>
            </a:extLst>
          </p:cNvPr>
          <p:cNvGrpSpPr/>
          <p:nvPr/>
        </p:nvGrpSpPr>
        <p:grpSpPr>
          <a:xfrm>
            <a:off x="723133" y="2967759"/>
            <a:ext cx="1880643" cy="1216962"/>
            <a:chOff x="3308422" y="3018917"/>
            <a:chExt cx="1880643" cy="121696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086A9F-7136-2098-C72C-F4CE766E0E6A}"/>
                </a:ext>
              </a:extLst>
            </p:cNvPr>
            <p:cNvSpPr txBox="1"/>
            <p:nvPr/>
          </p:nvSpPr>
          <p:spPr>
            <a:xfrm>
              <a:off x="3308422" y="3636397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模型选择多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A41CD6E-4B49-5A1B-7C57-0088CB792097}"/>
                </a:ext>
              </a:extLst>
            </p:cNvPr>
            <p:cNvSpPr txBox="1"/>
            <p:nvPr/>
          </p:nvSpPr>
          <p:spPr>
            <a:xfrm>
              <a:off x="3308422" y="3897325"/>
              <a:ext cx="188064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kern="0">
                  <a:solidFill>
                    <a:srgbClr val="D8A862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支持自定义大模型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8A862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A41AC99-C1EC-F041-E040-3536FA2C12D5}"/>
                </a:ext>
              </a:extLst>
            </p:cNvPr>
            <p:cNvSpPr/>
            <p:nvPr/>
          </p:nvSpPr>
          <p:spPr>
            <a:xfrm>
              <a:off x="3404335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8CF4A51F-1B66-EE98-4E07-1CF961C3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1157" y="3134149"/>
              <a:ext cx="304380" cy="30438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A81AEF-F983-7A14-C1BA-EE55DE151B97}"/>
              </a:ext>
            </a:extLst>
          </p:cNvPr>
          <p:cNvGrpSpPr/>
          <p:nvPr/>
        </p:nvGrpSpPr>
        <p:grpSpPr>
          <a:xfrm>
            <a:off x="2957414" y="2967759"/>
            <a:ext cx="1826141" cy="1216962"/>
            <a:chOff x="1050727" y="3018917"/>
            <a:chExt cx="1826141" cy="121696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D07BB7-6F50-15DF-2851-7CDE66E249F8}"/>
                </a:ext>
              </a:extLst>
            </p:cNvPr>
            <p:cNvSpPr txBox="1"/>
            <p:nvPr/>
          </p:nvSpPr>
          <p:spPr>
            <a:xfrm>
              <a:off x="1050727" y="3636397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显存计算</a:t>
              </a:r>
              <a:r>
                <a:rPr lang="zh-CN" altLang="en-US" sz="1400" b="0" kern="0">
                  <a:solidFill>
                    <a:prstClr val="white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细</a:t>
              </a:r>
              <a:endParaRPr kumimoji="0" lang="zh-CN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F1F97F-3358-6065-0ECC-E7CAF0E78FCF}"/>
                </a:ext>
              </a:extLst>
            </p:cNvPr>
            <p:cNvSpPr txBox="1"/>
            <p:nvPr/>
          </p:nvSpPr>
          <p:spPr>
            <a:xfrm>
              <a:off x="1050727" y="3897325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D8A862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实测修正显存占用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8A862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3CA2BC6-5D5E-BD73-0175-F576F8E7198F}"/>
                </a:ext>
              </a:extLst>
            </p:cNvPr>
            <p:cNvSpPr/>
            <p:nvPr/>
          </p:nvSpPr>
          <p:spPr>
            <a:xfrm>
              <a:off x="1138918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29176E92-F276-8BF0-BCF9-380C4B1F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52842" y="3132841"/>
              <a:ext cx="304380" cy="30438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E59E44-9800-4C44-C0C8-FD7CA25A7B58}"/>
              </a:ext>
            </a:extLst>
          </p:cNvPr>
          <p:cNvGrpSpPr/>
          <p:nvPr/>
        </p:nvGrpSpPr>
        <p:grpSpPr>
          <a:xfrm>
            <a:off x="699720" y="4516697"/>
            <a:ext cx="1826141" cy="1191296"/>
            <a:chOff x="1050727" y="4506562"/>
            <a:chExt cx="1826141" cy="119129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D71DC7-E5F4-C12E-13AA-1460FBA93EA8}"/>
                </a:ext>
              </a:extLst>
            </p:cNvPr>
            <p:cNvSpPr txBox="1"/>
            <p:nvPr/>
          </p:nvSpPr>
          <p:spPr>
            <a:xfrm>
              <a:off x="1050727" y="5098376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>
                  <a:solidFill>
                    <a:prstClr val="white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部署效果真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C533905-AD41-AEDD-E9EF-09A5062759ED}"/>
                </a:ext>
              </a:extLst>
            </p:cNvPr>
            <p:cNvSpPr txBox="1"/>
            <p:nvPr/>
          </p:nvSpPr>
          <p:spPr>
            <a:xfrm>
              <a:off x="1050727" y="5359304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D8A862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模拟推理输出速度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8A862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2DCA15F-AF7F-F93C-C74A-FBBEFAE57B97}"/>
                </a:ext>
              </a:extLst>
            </p:cNvPr>
            <p:cNvSpPr/>
            <p:nvPr/>
          </p:nvSpPr>
          <p:spPr>
            <a:xfrm>
              <a:off x="1138918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2DD9328F-A7CF-4465-D58D-AD4AA33C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52842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6DE059-3AA7-47FF-4FCF-4546AE4A089D}"/>
              </a:ext>
            </a:extLst>
          </p:cNvPr>
          <p:cNvGrpSpPr/>
          <p:nvPr/>
        </p:nvGrpSpPr>
        <p:grpSpPr>
          <a:xfrm>
            <a:off x="2957415" y="4516697"/>
            <a:ext cx="1826141" cy="1191296"/>
            <a:chOff x="3308422" y="4506562"/>
            <a:chExt cx="1826141" cy="11912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AF0343-89D0-21A9-0932-671050667A84}"/>
                </a:ext>
              </a:extLst>
            </p:cNvPr>
            <p:cNvSpPr txBox="1"/>
            <p:nvPr/>
          </p:nvSpPr>
          <p:spPr>
            <a:xfrm>
              <a:off x="3308422" y="5098376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推荐硬件准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2A8541-7BA9-0894-2BD5-157F2D8B3094}"/>
                </a:ext>
              </a:extLst>
            </p:cNvPr>
            <p:cNvSpPr txBox="1"/>
            <p:nvPr/>
          </p:nvSpPr>
          <p:spPr>
            <a:xfrm>
              <a:off x="3308422" y="5359304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D8A862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智能推荐异构硬件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8A862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3AC7BBA-E45D-F696-7ABD-CED282F584AC}"/>
                </a:ext>
              </a:extLst>
            </p:cNvPr>
            <p:cNvSpPr/>
            <p:nvPr/>
          </p:nvSpPr>
          <p:spPr>
            <a:xfrm>
              <a:off x="3404335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57AC6DE6-A37C-79BE-0027-EAE3F43C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18259" y="4620486"/>
              <a:ext cx="304380" cy="304380"/>
            </a:xfrm>
            <a:prstGeom prst="rect">
              <a:avLst/>
            </a:prstGeom>
          </p:spPr>
        </p:pic>
      </p:grpSp>
      <p:pic>
        <p:nvPicPr>
          <p:cNvPr id="34" name="图片 33" descr="QR 代码&#10;&#10;描述已自动生成">
            <a:extLst>
              <a:ext uri="{FF2B5EF4-FFF2-40B4-BE49-F238E27FC236}">
                <a16:creationId xmlns:a16="http://schemas.microsoft.com/office/drawing/2014/main" id="{60BFD9C6-DBFD-BA8D-3EAB-A90EE82F1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51" y="4736784"/>
            <a:ext cx="1517573" cy="1517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8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3" presetClass="entr" presetSubtype="16" accel="5000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accel="5000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6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decel="100000" fill="hold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decel="100000" fill="hold" nodeType="withEffect">
                                  <p:stCondLst>
                                    <p:cond delay="10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decel="100000" fill="hold" nodeType="withEffect">
                                  <p:stCondLst>
                                    <p:cond delay="11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较同类产品的优势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063877-7B79-0EA8-BAB7-4550069E8693}"/>
              </a:ext>
            </a:extLst>
          </p:cNvPr>
          <p:cNvGrpSpPr/>
          <p:nvPr/>
        </p:nvGrpSpPr>
        <p:grpSpPr>
          <a:xfrm>
            <a:off x="1042898" y="1496869"/>
            <a:ext cx="10453892" cy="4970641"/>
            <a:chOff x="1042898" y="1496869"/>
            <a:chExt cx="10453892" cy="497064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8EBF797-2D81-C3E6-56CC-7D2C1916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48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6584" y="1787313"/>
              <a:ext cx="5403512" cy="370325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A6D4DA9-FB4B-2C4A-B98E-D4AFBC75E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060" y="1496869"/>
              <a:ext cx="5894575" cy="497064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0612931-6921-865F-17C8-5D75AD3B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62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1306" y="2653509"/>
              <a:ext cx="4523146" cy="300819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0F4AC7C-4414-CB21-F215-B596309B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98" y="2423605"/>
              <a:ext cx="4795579" cy="40439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50361DB-D089-6D3B-C590-2E37F1EF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48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9097" y="2607560"/>
              <a:ext cx="4546030" cy="2882421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9B77BC5-3B21-2D36-9DB7-66E255C31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1211" y="2423604"/>
              <a:ext cx="4795579" cy="4043905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01111C6-BA04-CDE4-5AE8-2CABF914C3DD}"/>
              </a:ext>
            </a:extLst>
          </p:cNvPr>
          <p:cNvSpPr txBox="1"/>
          <p:nvPr/>
        </p:nvSpPr>
        <p:spPr>
          <a:xfrm>
            <a:off x="526095" y="3853338"/>
            <a:ext cx="4639291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不能自定义硬件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D6D91B5-6259-8588-38EA-3995DB53C816}"/>
              </a:ext>
            </a:extLst>
          </p:cNvPr>
          <p:cNvSpPr txBox="1"/>
          <p:nvPr/>
        </p:nvSpPr>
        <p:spPr>
          <a:xfrm>
            <a:off x="2008617" y="2299220"/>
            <a:ext cx="45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不能自定义模型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F8F754-BC18-A23E-8A9E-253ACEC8A860}"/>
              </a:ext>
            </a:extLst>
          </p:cNvPr>
          <p:cNvSpPr txBox="1"/>
          <p:nvPr/>
        </p:nvSpPr>
        <p:spPr>
          <a:xfrm>
            <a:off x="6991399" y="2324387"/>
            <a:ext cx="3629783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无实测验证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E587B5-EF11-38B8-72D4-1127FDBCE666}"/>
              </a:ext>
            </a:extLst>
          </p:cNvPr>
          <p:cNvSpPr txBox="1"/>
          <p:nvPr/>
        </p:nvSpPr>
        <p:spPr>
          <a:xfrm>
            <a:off x="5392904" y="3818483"/>
            <a:ext cx="6464747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没有考虑到真实部署需求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9BFB46-A1E5-A18A-52F5-77C4C57B6109}"/>
              </a:ext>
            </a:extLst>
          </p:cNvPr>
          <p:cNvSpPr txBox="1"/>
          <p:nvPr/>
        </p:nvSpPr>
        <p:spPr>
          <a:xfrm>
            <a:off x="1611459" y="5391564"/>
            <a:ext cx="4180006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计算过于简单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204103-B864-415F-E1CB-FB4544E3A985}"/>
              </a:ext>
            </a:extLst>
          </p:cNvPr>
          <p:cNvSpPr txBox="1"/>
          <p:nvPr/>
        </p:nvSpPr>
        <p:spPr>
          <a:xfrm>
            <a:off x="6294478" y="5361131"/>
            <a:ext cx="4541916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不支持量化方案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较同类产品的优势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905A770-7AB6-8063-DBD8-0CE34D3A22D9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415AA11-14DF-13B5-4A96-7E139EDD73B0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F66F03C-8C34-7111-62C1-C23E33ECC2B5}"/>
              </a:ext>
            </a:extLst>
          </p:cNvPr>
          <p:cNvSpPr txBox="1"/>
          <p:nvPr/>
        </p:nvSpPr>
        <p:spPr>
          <a:xfrm>
            <a:off x="902500" y="1631844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支持主流开源模型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79DBBD-C95D-CC6E-8005-F5A8388F6891}"/>
              </a:ext>
            </a:extLst>
          </p:cNvPr>
          <p:cNvSpPr txBox="1"/>
          <p:nvPr/>
        </p:nvSpPr>
        <p:spPr>
          <a:xfrm>
            <a:off x="6581278" y="1617532"/>
            <a:ext cx="349807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支持国内外异构硬件 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A572E732-0D6F-5F1B-ABBD-96EAB13FDDC5}"/>
              </a:ext>
            </a:extLst>
          </p:cNvPr>
          <p:cNvSpPr/>
          <p:nvPr/>
        </p:nvSpPr>
        <p:spPr>
          <a:xfrm>
            <a:off x="1002684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731BF6DB-6D42-1BB8-FFF4-C1D845AE6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23" y="2675782"/>
            <a:ext cx="1857375" cy="390525"/>
          </a:xfrm>
          <a:prstGeom prst="rect">
            <a:avLst/>
          </a:prstGeom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450F96F-A4AD-CFEB-9C15-2026953E96E4}"/>
              </a:ext>
            </a:extLst>
          </p:cNvPr>
          <p:cNvSpPr/>
          <p:nvPr/>
        </p:nvSpPr>
        <p:spPr>
          <a:xfrm>
            <a:off x="3366130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6755557-D006-B4B7-2A3A-4AB2F6F5CC7A}"/>
              </a:ext>
            </a:extLst>
          </p:cNvPr>
          <p:cNvSpPr/>
          <p:nvPr/>
        </p:nvSpPr>
        <p:spPr>
          <a:xfrm>
            <a:off x="1033563" y="342900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9" name="图片 68" descr="图标&#10;&#10;描述已自动生成">
            <a:extLst>
              <a:ext uri="{FF2B5EF4-FFF2-40B4-BE49-F238E27FC236}">
                <a16:creationId xmlns:a16="http://schemas.microsoft.com/office/drawing/2014/main" id="{4BC91A13-D31B-E86B-4B59-0297E720C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0" y="3385709"/>
            <a:ext cx="710923" cy="710923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FCD44974-556E-B58D-5FD6-DD95F0E28DD3}"/>
              </a:ext>
            </a:extLst>
          </p:cNvPr>
          <p:cNvSpPr txBox="1"/>
          <p:nvPr/>
        </p:nvSpPr>
        <p:spPr>
          <a:xfrm>
            <a:off x="1673875" y="359433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66E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Meta Llama</a:t>
            </a:r>
            <a:endParaRPr lang="zh-CN" altLang="en-US">
              <a:solidFill>
                <a:srgbClr val="0066E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A9F12F42-4095-68EF-F3D1-CBDD196F2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2"/>
          <a:stretch/>
        </p:blipFill>
        <p:spPr bwMode="auto">
          <a:xfrm>
            <a:off x="3454949" y="2514372"/>
            <a:ext cx="648041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42AF8E91-037B-1D6B-BAE1-A7EE4ECE3DFB}"/>
              </a:ext>
            </a:extLst>
          </p:cNvPr>
          <p:cNvSpPr/>
          <p:nvPr/>
        </p:nvSpPr>
        <p:spPr>
          <a:xfrm>
            <a:off x="3363513" y="3428999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8DCC25B3-389C-F635-962A-C7A13657CCFB}"/>
              </a:ext>
            </a:extLst>
          </p:cNvPr>
          <p:cNvSpPr/>
          <p:nvPr/>
        </p:nvSpPr>
        <p:spPr>
          <a:xfrm>
            <a:off x="1020100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2BF2303-7F8F-62F6-0E81-D77DBD5CBFA3}"/>
              </a:ext>
            </a:extLst>
          </p:cNvPr>
          <p:cNvSpPr/>
          <p:nvPr/>
        </p:nvSpPr>
        <p:spPr>
          <a:xfrm>
            <a:off x="1033562" y="5117201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36224E6-34E9-C1DC-A302-2D64EC8544D3}"/>
              </a:ext>
            </a:extLst>
          </p:cNvPr>
          <p:cNvSpPr/>
          <p:nvPr/>
        </p:nvSpPr>
        <p:spPr>
          <a:xfrm>
            <a:off x="3363512" y="4254517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00D1B1C-37D9-562C-D6E7-DF2E4296E501}"/>
              </a:ext>
            </a:extLst>
          </p:cNvPr>
          <p:cNvSpPr/>
          <p:nvPr/>
        </p:nvSpPr>
        <p:spPr>
          <a:xfrm>
            <a:off x="3393818" y="509209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77" name="图片 76" descr="图片包含 游戏机, 画&#10;&#10;描述已自动生成">
            <a:extLst>
              <a:ext uri="{FF2B5EF4-FFF2-40B4-BE49-F238E27FC236}">
                <a16:creationId xmlns:a16="http://schemas.microsoft.com/office/drawing/2014/main" id="{257FDC75-15D5-D124-1E52-D9CE6829C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99" y="4311758"/>
            <a:ext cx="467618" cy="46761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2D602DD0-17F2-977A-F5FD-C8FCE64B34D5}"/>
              </a:ext>
            </a:extLst>
          </p:cNvPr>
          <p:cNvSpPr txBox="1"/>
          <p:nvPr/>
        </p:nvSpPr>
        <p:spPr>
          <a:xfrm>
            <a:off x="1673875" y="439442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25D27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Baichuan</a:t>
            </a:r>
            <a:endParaRPr lang="zh-CN" altLang="en-US">
              <a:solidFill>
                <a:srgbClr val="F25D27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9" name="图片 78" descr="图片包含 游戏机, 画&#10;&#10;描述已自动生成">
            <a:extLst>
              <a:ext uri="{FF2B5EF4-FFF2-40B4-BE49-F238E27FC236}">
                <a16:creationId xmlns:a16="http://schemas.microsoft.com/office/drawing/2014/main" id="{3F2C33A4-5A44-A5A0-2BAC-713B2B98F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6" y="5091616"/>
            <a:ext cx="649927" cy="649927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F5EDEED3-25D3-4B05-088E-DD2908B9A105}"/>
              </a:ext>
            </a:extLst>
          </p:cNvPr>
          <p:cNvSpPr txBox="1"/>
          <p:nvPr/>
        </p:nvSpPr>
        <p:spPr>
          <a:xfrm>
            <a:off x="1731023" y="5262164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D70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Mistral AI</a:t>
            </a:r>
            <a:endParaRPr lang="zh-CN" altLang="en-US">
              <a:solidFill>
                <a:srgbClr val="FFD70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0D81BB-B2D1-A802-F601-4B39585BA976}"/>
              </a:ext>
            </a:extLst>
          </p:cNvPr>
          <p:cNvSpPr txBox="1"/>
          <p:nvPr/>
        </p:nvSpPr>
        <p:spPr>
          <a:xfrm>
            <a:off x="4166161" y="4409929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E53C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Yi</a:t>
            </a:r>
            <a:endParaRPr lang="zh-CN" altLang="en-US" dirty="0">
              <a:solidFill>
                <a:srgbClr val="2E53C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3F4E22C-1023-8FFE-5284-F87978FC8D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8982"/>
          <a:stretch/>
        </p:blipFill>
        <p:spPr>
          <a:xfrm>
            <a:off x="3645790" y="5140297"/>
            <a:ext cx="481194" cy="5379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67D5707B-9BE1-C79C-CDD9-A2E9A5474B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2388"/>
          <a:stretch/>
        </p:blipFill>
        <p:spPr>
          <a:xfrm>
            <a:off x="4284898" y="5207223"/>
            <a:ext cx="856869" cy="439477"/>
          </a:xfrm>
          <a:prstGeom prst="rect">
            <a:avLst/>
          </a:prstGeom>
        </p:spPr>
      </p:pic>
      <p:pic>
        <p:nvPicPr>
          <p:cNvPr id="84" name="Picture 8">
            <a:extLst>
              <a:ext uri="{FF2B5EF4-FFF2-40B4-BE49-F238E27FC236}">
                <a16:creationId xmlns:a16="http://schemas.microsoft.com/office/drawing/2014/main" id="{AB4F70FF-FE5D-A595-E08D-E39DFFC5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r="16395"/>
          <a:stretch/>
        </p:blipFill>
        <p:spPr bwMode="auto">
          <a:xfrm>
            <a:off x="4222856" y="2521469"/>
            <a:ext cx="894918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A166CC0-06ED-F50E-06EE-DF18DA4F57E8}"/>
              </a:ext>
            </a:extLst>
          </p:cNvPr>
          <p:cNvSpPr/>
          <p:nvPr/>
        </p:nvSpPr>
        <p:spPr>
          <a:xfrm>
            <a:off x="6736692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C51E4E58-56C3-0184-F2DB-F5AEAE33C3BB}"/>
              </a:ext>
            </a:extLst>
          </p:cNvPr>
          <p:cNvSpPr/>
          <p:nvPr/>
        </p:nvSpPr>
        <p:spPr>
          <a:xfrm>
            <a:off x="9101440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AA8DD9CC-7985-8FF8-B656-623D55341A32}"/>
              </a:ext>
            </a:extLst>
          </p:cNvPr>
          <p:cNvSpPr/>
          <p:nvPr/>
        </p:nvSpPr>
        <p:spPr>
          <a:xfrm>
            <a:off x="6736692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1172594-3E31-ADED-687A-B963B5CEA0B8}"/>
              </a:ext>
            </a:extLst>
          </p:cNvPr>
          <p:cNvSpPr/>
          <p:nvPr/>
        </p:nvSpPr>
        <p:spPr>
          <a:xfrm>
            <a:off x="9101440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8A7E48C-497A-AFE0-8BD9-CFD8B542E0C0}"/>
              </a:ext>
            </a:extLst>
          </p:cNvPr>
          <p:cNvSpPr/>
          <p:nvPr/>
        </p:nvSpPr>
        <p:spPr>
          <a:xfrm>
            <a:off x="6754404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AC24F8B7-6A58-8B09-A49E-491660C6072E}"/>
              </a:ext>
            </a:extLst>
          </p:cNvPr>
          <p:cNvSpPr/>
          <p:nvPr/>
        </p:nvSpPr>
        <p:spPr>
          <a:xfrm>
            <a:off x="9119152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24D4DCE-13E5-A26C-FC79-D9E43E192ED0}"/>
              </a:ext>
            </a:extLst>
          </p:cNvPr>
          <p:cNvSpPr/>
          <p:nvPr/>
        </p:nvSpPr>
        <p:spPr>
          <a:xfrm>
            <a:off x="6754404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781B67F-6545-EED8-9EBA-C2BD62E70DF6}"/>
              </a:ext>
            </a:extLst>
          </p:cNvPr>
          <p:cNvSpPr/>
          <p:nvPr/>
        </p:nvSpPr>
        <p:spPr>
          <a:xfrm>
            <a:off x="9119152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76A90F8-AF57-DF59-2ADB-9458CCA68C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80"/>
          <a:stretch/>
        </p:blipFill>
        <p:spPr>
          <a:xfrm>
            <a:off x="6791738" y="2566936"/>
            <a:ext cx="2039830" cy="499371"/>
          </a:xfrm>
          <a:prstGeom prst="roundRect">
            <a:avLst>
              <a:gd name="adj" fmla="val 50000"/>
            </a:avLst>
          </a:prstGeom>
        </p:spPr>
      </p:pic>
      <p:pic>
        <p:nvPicPr>
          <p:cNvPr id="94" name="Picture 12" descr="AMD Logo, symbol, meaning, history, PNG, brand">
            <a:extLst>
              <a:ext uri="{FF2B5EF4-FFF2-40B4-BE49-F238E27FC236}">
                <a16:creationId xmlns:a16="http://schemas.microsoft.com/office/drawing/2014/main" id="{26CDB3FD-C13A-1BA2-A074-5985CA0D6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6" t="21387" b="23581"/>
          <a:stretch/>
        </p:blipFill>
        <p:spPr bwMode="auto">
          <a:xfrm>
            <a:off x="9291065" y="2562443"/>
            <a:ext cx="425172" cy="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AMD Logo, symbol, meaning, history, PNG, brand">
            <a:extLst>
              <a:ext uri="{FF2B5EF4-FFF2-40B4-BE49-F238E27FC236}">
                <a16:creationId xmlns:a16="http://schemas.microsoft.com/office/drawing/2014/main" id="{BC43F221-602B-5F8D-184E-7A8280C2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2" r="26216" b="20988"/>
          <a:stretch/>
        </p:blipFill>
        <p:spPr bwMode="auto">
          <a:xfrm>
            <a:off x="9848334" y="2600006"/>
            <a:ext cx="1080220" cy="46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>
            <a:extLst>
              <a:ext uri="{FF2B5EF4-FFF2-40B4-BE49-F238E27FC236}">
                <a16:creationId xmlns:a16="http://schemas.microsoft.com/office/drawing/2014/main" id="{E4A9E7B8-27C9-BB41-B26E-65DA7E1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65" y="3478577"/>
            <a:ext cx="485087" cy="4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CFB18E7-F000-501D-6B00-2205EBA58FB8}"/>
              </a:ext>
            </a:extLst>
          </p:cNvPr>
          <p:cNvSpPr txBox="1"/>
          <p:nvPr/>
        </p:nvSpPr>
        <p:spPr>
          <a:xfrm>
            <a:off x="9986168" y="3529791"/>
            <a:ext cx="114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endParaRPr lang="zh-CN" altLang="en-US" sz="20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98" name="图片 97" descr="形状&#10;&#10;中度可信度描述已自动生成">
            <a:extLst>
              <a:ext uri="{FF2B5EF4-FFF2-40B4-BE49-F238E27FC236}">
                <a16:creationId xmlns:a16="http://schemas.microsoft.com/office/drawing/2014/main" id="{B281A9A3-7D23-4CAE-2440-C116C9A91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09" y="3507038"/>
            <a:ext cx="1762125" cy="397472"/>
          </a:xfrm>
          <a:prstGeom prst="rect">
            <a:avLst/>
          </a:prstGeom>
        </p:spPr>
      </p:pic>
      <p:pic>
        <p:nvPicPr>
          <p:cNvPr id="99" name="Picture 18">
            <a:extLst>
              <a:ext uri="{FF2B5EF4-FFF2-40B4-BE49-F238E27FC236}">
                <a16:creationId xmlns:a16="http://schemas.microsoft.com/office/drawing/2014/main" id="{C7E71D74-F3B2-80A1-D40C-043A9699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508" y="4391265"/>
            <a:ext cx="1690629" cy="3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0" descr="寒武纪科技">
            <a:extLst>
              <a:ext uri="{FF2B5EF4-FFF2-40B4-BE49-F238E27FC236}">
                <a16:creationId xmlns:a16="http://schemas.microsoft.com/office/drawing/2014/main" id="{4941F775-728F-37CA-A5F0-A37B602C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80" y="5161756"/>
            <a:ext cx="12668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C04084-3C00-B53A-5B8B-EBDE2C4A12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3894" y="5082586"/>
            <a:ext cx="1939699" cy="539442"/>
          </a:xfrm>
          <a:prstGeom prst="rect">
            <a:avLst/>
          </a:prstGeom>
        </p:spPr>
      </p:pic>
      <p:pic>
        <p:nvPicPr>
          <p:cNvPr id="102" name="Picture 24" descr="壁仞科技">
            <a:extLst>
              <a:ext uri="{FF2B5EF4-FFF2-40B4-BE49-F238E27FC236}">
                <a16:creationId xmlns:a16="http://schemas.microsoft.com/office/drawing/2014/main" id="{0A11836A-0837-296F-F894-5B5139F6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73" y="4356504"/>
            <a:ext cx="1721961" cy="42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图片 102" descr="图标&#10;&#10;描述已自动生成">
            <a:extLst>
              <a:ext uri="{FF2B5EF4-FFF2-40B4-BE49-F238E27FC236}">
                <a16:creationId xmlns:a16="http://schemas.microsoft.com/office/drawing/2014/main" id="{B959F325-516B-B736-93B7-45E3AC5340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75" y="3529791"/>
            <a:ext cx="448949" cy="448949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530869C8-BF05-FC3F-6BFA-82F6E2E37EF7}"/>
              </a:ext>
            </a:extLst>
          </p:cNvPr>
          <p:cNvSpPr txBox="1"/>
          <p:nvPr/>
        </p:nvSpPr>
        <p:spPr>
          <a:xfrm>
            <a:off x="4095933" y="3584304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25D27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Pangu LM</a:t>
            </a:r>
            <a:endParaRPr lang="zh-CN" altLang="en-US" dirty="0">
              <a:solidFill>
                <a:srgbClr val="F25D27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B161D053-83A3-BDE1-94EB-8106078AD2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59" y="4322865"/>
            <a:ext cx="462544" cy="4625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0816D6-9582-11C3-667B-A5590118F5C2}"/>
              </a:ext>
            </a:extLst>
          </p:cNvPr>
          <p:cNvSpPr txBox="1"/>
          <p:nvPr/>
        </p:nvSpPr>
        <p:spPr>
          <a:xfrm>
            <a:off x="906582" y="2133028"/>
            <a:ext cx="2396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rgbClr val="FFCD69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稠密、稀疏、多模态大模型</a:t>
            </a:r>
            <a:endParaRPr lang="zh-CN" altLang="en-US" sz="1400" b="1" dirty="0">
              <a:solidFill>
                <a:srgbClr val="FFCD69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69128E-156A-5BC2-6203-70D35D828E9B}"/>
              </a:ext>
            </a:extLst>
          </p:cNvPr>
          <p:cNvSpPr txBox="1"/>
          <p:nvPr/>
        </p:nvSpPr>
        <p:spPr>
          <a:xfrm>
            <a:off x="6640590" y="2133028"/>
            <a:ext cx="276832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GPU</a:t>
            </a:r>
            <a:r>
              <a:rPr lang="zh-CN" altLang="en-US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r>
              <a:rPr lang="zh-CN" altLang="en-US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NPU</a:t>
            </a:r>
            <a:r>
              <a:rPr lang="zh-CN" altLang="en-US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FPGA ……</a:t>
            </a:r>
            <a:endParaRPr lang="zh-CN" altLang="en-US" sz="14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83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较同类产品的优势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C9C288-5067-A32A-3A64-22E980C08DA4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1A1B0CF-98CB-5E28-68D5-E3166C9ED7DD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C074B7-AF65-A9C5-5C17-19C354B63C86}"/>
              </a:ext>
            </a:extLst>
          </p:cNvPr>
          <p:cNvSpPr txBox="1"/>
          <p:nvPr/>
        </p:nvSpPr>
        <p:spPr>
          <a:xfrm>
            <a:off x="916598" y="1784334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支持自定义模型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9253F81-82D0-D175-6E18-FE835D6054C4}"/>
              </a:ext>
            </a:extLst>
          </p:cNvPr>
          <p:cNvSpPr txBox="1"/>
          <p:nvPr/>
        </p:nvSpPr>
        <p:spPr>
          <a:xfrm>
            <a:off x="6697656" y="1784334"/>
            <a:ext cx="27879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支持自定义硬件 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C15401F-9AB1-74E3-9E99-C46BF553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716"/>
          <a:stretch/>
        </p:blipFill>
        <p:spPr>
          <a:xfrm>
            <a:off x="1025046" y="2460008"/>
            <a:ext cx="4475002" cy="34085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206016E-5AF3-DDC1-CA7E-1A3D3280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804"/>
          <a:stretch/>
        </p:blipFill>
        <p:spPr>
          <a:xfrm>
            <a:off x="6647107" y="2439538"/>
            <a:ext cx="45781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4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1.4 </a:t>
            </a:r>
            <a:r>
              <a:rPr lang="zh-CN" altLang="en-US"/>
              <a:t>赛题完成情况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49144B-3A54-D5DE-A1DE-C51B0BB2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4417"/>
              </p:ext>
            </p:extLst>
          </p:nvPr>
        </p:nvGraphicFramePr>
        <p:xfrm>
          <a:off x="333678" y="1189145"/>
          <a:ext cx="7264155" cy="5106064"/>
        </p:xfrm>
        <a:graphic>
          <a:graphicData uri="http://schemas.openxmlformats.org/drawingml/2006/table">
            <a:tbl>
              <a:tblPr/>
              <a:tblGrid>
                <a:gridCol w="3601013">
                  <a:extLst>
                    <a:ext uri="{9D8B030D-6E8A-4147-A177-3AD203B41FA5}">
                      <a16:colId xmlns:a16="http://schemas.microsoft.com/office/drawing/2014/main" val="3764003450"/>
                    </a:ext>
                  </a:extLst>
                </a:gridCol>
                <a:gridCol w="3663142">
                  <a:extLst>
                    <a:ext uri="{9D8B030D-6E8A-4147-A177-3AD203B41FA5}">
                      <a16:colId xmlns:a16="http://schemas.microsoft.com/office/drawing/2014/main" val="2658354817"/>
                    </a:ext>
                  </a:extLst>
                </a:gridCol>
              </a:tblGrid>
              <a:tr h="426064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赛题要求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完成情况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20198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支持多种模型类型，模型参数，量化方案，并发量，最大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tokens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数等负载建模能力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✅支持主流稠密、稀疏、多模态大模型，支持自定义模型结构参数，支持自定义负载及服务指标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9358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支持多种硬件资源，显存，卡数等资源抽象能力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✅支持国内外异构硬件，包括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GPU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TPU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NPU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FPGA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等，智能推荐硬件配置需求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6135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建模方案。提供详细的负载、硬件资源的建模方案描述，给出度量依据、建模方法、参考文献、算法依据、计算过程等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✅支持显存占用分析，支持通过算力及互联带宽计算硬件需求，并详细给出计算公式、以及算法依据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5109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算力需求预测误差：不同测试用例下，度量工具输出的模型需求与实际运行真值偏差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✅经过实测验证，在不同输入负载下，各部分显存计算误差不超过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5%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，推荐硬件配置能够满足吞吐量要求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5025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代码结构清晰，模块化设计，便于维护和扩展。重要代码注释完整。且必须完全开源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✅网页、算力测试工具、可视化绘图代码全部开源并配有完整注释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4629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文档详细清晰，包含安装方式及使用方法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✅使用方法见详细</a:t>
                      </a:r>
                      <a:r>
                        <a:rPr lang="en-US" altLang="zh-CN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README</a:t>
                      </a: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文档及说明书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703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C2321DF-9CC5-9B24-3AED-74E15C522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76981"/>
              </p:ext>
            </p:extLst>
          </p:nvPr>
        </p:nvGraphicFramePr>
        <p:xfrm>
          <a:off x="7708669" y="1189145"/>
          <a:ext cx="4051069" cy="5106067"/>
        </p:xfrm>
        <a:graphic>
          <a:graphicData uri="http://schemas.openxmlformats.org/drawingml/2006/table">
            <a:tbl>
              <a:tblPr/>
              <a:tblGrid>
                <a:gridCol w="3053542">
                  <a:extLst>
                    <a:ext uri="{9D8B030D-6E8A-4147-A177-3AD203B41FA5}">
                      <a16:colId xmlns:a16="http://schemas.microsoft.com/office/drawing/2014/main" val="13403802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3769217252"/>
                    </a:ext>
                  </a:extLst>
                </a:gridCol>
              </a:tblGrid>
              <a:tr h="43521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创新点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完成情况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692696"/>
                  </a:ext>
                </a:extLst>
              </a:tr>
              <a:tr h="778476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支持自定义模型、自定义硬件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8324"/>
                  </a:ext>
                </a:extLst>
              </a:tr>
              <a:tr h="778476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根据模型类型精确划分显存占比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05316"/>
                  </a:ext>
                </a:extLst>
              </a:tr>
              <a:tr h="778476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使用经验因子控制额外开销计算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673809"/>
                  </a:ext>
                </a:extLst>
              </a:tr>
              <a:tr h="778476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通过算力评估工具实测硬件真实算力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755105"/>
                  </a:ext>
                </a:extLst>
              </a:tr>
              <a:tr h="778476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通过模型部署实测显存计算准确性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528318"/>
                  </a:ext>
                </a:extLst>
              </a:tr>
              <a:tr h="778476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</a:t>
                      </a:r>
                      <a:r>
                        <a:rPr lang="en-US" altLang="zh-CN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SLO</a:t>
                      </a: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测试推荐配置达标情况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24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4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1635</Words>
  <Application>Microsoft Office PowerPoint</Application>
  <PresentationFormat>宽屏</PresentationFormat>
  <Paragraphs>308</Paragraphs>
  <Slides>24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HONOR Sans Design Medium</vt:lpstr>
      <vt:lpstr>等线</vt:lpstr>
      <vt:lpstr>方正粗黑宋简体</vt:lpstr>
      <vt:lpstr>思源黑体 Heavy</vt:lpstr>
      <vt:lpstr>思源黑体 Medium</vt:lpstr>
      <vt:lpstr>Arial</vt:lpstr>
      <vt:lpstr>Cambria Math</vt:lpstr>
      <vt:lpstr>Wingdings</vt:lpstr>
      <vt:lpstr>Office 主题​​</vt:lpstr>
      <vt:lpstr>    AICompass 模型对算力等效建模评估</vt:lpstr>
      <vt:lpstr>项目介绍</vt:lpstr>
      <vt:lpstr>PowerPoint 演示文稿</vt:lpstr>
      <vt:lpstr>1.1 设计背景</vt:lpstr>
      <vt:lpstr>1.2 设计目标</vt:lpstr>
      <vt:lpstr>1.3 较同类产品的优势</vt:lpstr>
      <vt:lpstr>1.3 较同类产品的优势</vt:lpstr>
      <vt:lpstr>1.3 较同类产品的优势</vt:lpstr>
      <vt:lpstr>1.4 赛题完成情况</vt:lpstr>
      <vt:lpstr>PowerPoint 演示文稿</vt:lpstr>
      <vt:lpstr>2.1 功能亮点</vt:lpstr>
      <vt:lpstr>2.1 功能亮点</vt:lpstr>
      <vt:lpstr>2.2 其它亮点</vt:lpstr>
      <vt:lpstr>PowerPoint 演示文稿</vt:lpstr>
      <vt:lpstr>3.1 显存计算难点</vt:lpstr>
      <vt:lpstr>3.2 算力计算难点</vt:lpstr>
      <vt:lpstr>3.3 硬件算力实测难点</vt:lpstr>
      <vt:lpstr>PowerPoint 演示文稿</vt:lpstr>
      <vt:lpstr>4.1 项目测试结果说明</vt:lpstr>
      <vt:lpstr>4.1 项目测试结果说明</vt:lpstr>
      <vt:lpstr>4.1 SLO测试</vt:lpstr>
      <vt:lpstr>PowerPoint 演示文稿</vt:lpstr>
      <vt:lpstr>5.1 作品演示播放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weyee Ji</cp:lastModifiedBy>
  <cp:revision>83</cp:revision>
  <dcterms:created xsi:type="dcterms:W3CDTF">2024-08-05T03:21:00Z</dcterms:created>
  <dcterms:modified xsi:type="dcterms:W3CDTF">2025-07-19T15:12:24Z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635092E4E9B944459AE593E852D97D2E_13</vt:lpwstr>
  </property>
  <property fmtid="{D5CDD505-2E9C-101B-9397-08002B2CF9AE}" pid="3" name="KSOProductBuildVer">
    <vt:lpwstr>2052-12.1.0.21171</vt:lpwstr>
  </property>
</Properties>
</file>